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3" r:id="rId2"/>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FBFE"/>
    <a:srgbClr val="4C4161"/>
    <a:srgbClr val="FAE2E7"/>
    <a:srgbClr val="FCEEF1"/>
    <a:srgbClr val="FADEE5"/>
    <a:srgbClr val="9BA8CA"/>
    <a:srgbClr val="FEDE1E"/>
    <a:srgbClr val="FEE340"/>
    <a:srgbClr val="0000FF"/>
    <a:srgbClr val="FF2F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991" autoAdjust="0"/>
    <p:restoredTop sz="94660"/>
  </p:normalViewPr>
  <p:slideViewPr>
    <p:cSldViewPr snapToGrid="0">
      <p:cViewPr varScale="1">
        <p:scale>
          <a:sx n="82" d="100"/>
          <a:sy n="82" d="100"/>
        </p:scale>
        <p:origin x="1963"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5E0E147-2568-4C24-BE5E-C81D78A43C6F}" type="datetimeFigureOut">
              <a:rPr kumimoji="1" lang="ja-JP" altLang="en-US" smtClean="0"/>
              <a:t>2025/4/11</a:t>
            </a:fld>
            <a:endParaRPr kumimoji="1" lang="ja-JP" altLang="en-US"/>
          </a:p>
        </p:txBody>
      </p:sp>
      <p:sp>
        <p:nvSpPr>
          <p:cNvPr id="5" name="Footer Placeholder 4"/>
          <p:cNvSpPr>
            <a:spLocks noGrp="1"/>
          </p:cNvSpPr>
          <p:nvPr>
            <p:ph type="ftr" sz="quarter" idx="11"/>
          </p:nvPr>
        </p:nvSpPr>
        <p:spPr>
          <a:xfrm>
            <a:off x="2396319" y="329308"/>
            <a:ext cx="3086292" cy="309201"/>
          </a:xfrm>
        </p:spPr>
        <p:txBody>
          <a:bodyPr/>
          <a:lstStyle/>
          <a:p>
            <a:endParaRPr kumimoji="1" lang="ja-JP" altLang="en-US"/>
          </a:p>
        </p:txBody>
      </p:sp>
      <p:sp>
        <p:nvSpPr>
          <p:cNvPr id="6" name="Slide Number Placeholder 5"/>
          <p:cNvSpPr>
            <a:spLocks noGrp="1"/>
          </p:cNvSpPr>
          <p:nvPr>
            <p:ph type="sldNum" sz="quarter" idx="12"/>
          </p:nvPr>
        </p:nvSpPr>
        <p:spPr>
          <a:xfrm>
            <a:off x="1434703" y="798973"/>
            <a:ext cx="802005" cy="503578"/>
          </a:xfrm>
        </p:spPr>
        <p:txBody>
          <a:bodyPr/>
          <a:lstStyle/>
          <a:p>
            <a:fld id="{71EAADC4-FA08-403B-8582-2AF5FBF52E54}" type="slidenum">
              <a:rPr kumimoji="1" lang="ja-JP" altLang="en-US" smtClean="0"/>
              <a:t>‹#›</a:t>
            </a:fld>
            <a:endParaRPr kumimoji="1" lang="ja-JP" alt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71958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5E0E147-2568-4C24-BE5E-C81D78A43C6F}" type="datetimeFigureOut">
              <a:rPr kumimoji="1" lang="ja-JP" altLang="en-US" smtClean="0"/>
              <a:t>2025/4/11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EAADC4-FA08-403B-8582-2AF5FBF52E54}" type="slidenum">
              <a:rPr kumimoji="1" lang="ja-JP" altLang="en-US" smtClean="0"/>
              <a:t>‹#›</a:t>
            </a:fld>
            <a:endParaRPr kumimoji="1" lang="ja-JP" altLang="en-US"/>
          </a:p>
        </p:txBody>
      </p:sp>
    </p:spTree>
    <p:extLst>
      <p:ext uri="{BB962C8B-B14F-4D97-AF65-F5344CB8AC3E}">
        <p14:creationId xmlns:p14="http://schemas.microsoft.com/office/powerpoint/2010/main" val="2023934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5E0E147-2568-4C24-BE5E-C81D78A43C6F}" type="datetimeFigureOut">
              <a:rPr kumimoji="1" lang="ja-JP" altLang="en-US" smtClean="0"/>
              <a:t>2025/4/11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EAADC4-FA08-403B-8582-2AF5FBF52E54}" type="slidenum">
              <a:rPr kumimoji="1" lang="ja-JP" altLang="en-US" smtClean="0"/>
              <a:t>‹#›</a:t>
            </a:fld>
            <a:endParaRPr kumimoji="1" lang="ja-JP" alt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31729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5E0E147-2568-4C24-BE5E-C81D78A43C6F}" type="datetimeFigureOut">
              <a:rPr kumimoji="1" lang="ja-JP" altLang="en-US" smtClean="0"/>
              <a:t>2025/4/11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EAADC4-FA08-403B-8582-2AF5FBF52E54}" type="slidenum">
              <a:rPr kumimoji="1" lang="ja-JP" altLang="en-US" smtClean="0"/>
              <a:t>‹#›</a:t>
            </a:fld>
            <a:endParaRPr kumimoji="1" lang="ja-JP" alt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32643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5E0E147-2568-4C24-BE5E-C81D78A43C6F}" type="datetimeFigureOut">
              <a:rPr kumimoji="1" lang="ja-JP" altLang="en-US" smtClean="0"/>
              <a:t>2025/4/11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EAADC4-FA08-403B-8582-2AF5FBF52E54}" type="slidenum">
              <a:rPr kumimoji="1" lang="ja-JP" altLang="en-US" smtClean="0"/>
              <a:t>‹#›</a:t>
            </a:fld>
            <a:endParaRPr kumimoji="1" lang="ja-JP" alt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78898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5E0E147-2568-4C24-BE5E-C81D78A43C6F}" type="datetimeFigureOut">
              <a:rPr kumimoji="1" lang="ja-JP" altLang="en-US" smtClean="0"/>
              <a:t>2025/4/11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EAADC4-FA08-403B-8582-2AF5FBF52E54}" type="slidenum">
              <a:rPr kumimoji="1" lang="ja-JP" altLang="en-US" smtClean="0"/>
              <a:t>‹#›</a:t>
            </a:fld>
            <a:endParaRPr kumimoji="1" lang="ja-JP" alt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73022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1443491" y="2824270"/>
            <a:ext cx="3125766" cy="26444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889182" y="2821491"/>
            <a:ext cx="3125652" cy="263737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5E0E147-2568-4C24-BE5E-C81D78A43C6F}" type="datetimeFigureOut">
              <a:rPr kumimoji="1" lang="ja-JP" altLang="en-US" smtClean="0"/>
              <a:t>2025/4/11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1EAADC4-FA08-403B-8582-2AF5FBF52E54}" type="slidenum">
              <a:rPr kumimoji="1" lang="ja-JP" altLang="en-US" smtClean="0"/>
              <a:t>‹#›</a:t>
            </a:fld>
            <a:endParaRPr kumimoji="1" lang="ja-JP" altLang="en-US"/>
          </a:p>
        </p:txBody>
      </p:sp>
    </p:spTree>
    <p:extLst>
      <p:ext uri="{BB962C8B-B14F-4D97-AF65-F5344CB8AC3E}">
        <p14:creationId xmlns:p14="http://schemas.microsoft.com/office/powerpoint/2010/main" val="200724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5E0E147-2568-4C24-BE5E-C81D78A43C6F}" type="datetimeFigureOut">
              <a:rPr kumimoji="1" lang="ja-JP" altLang="en-US" smtClean="0"/>
              <a:t>2025/4/11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1EAADC4-FA08-403B-8582-2AF5FBF52E54}" type="slidenum">
              <a:rPr kumimoji="1" lang="ja-JP" altLang="en-US" smtClean="0"/>
              <a:t>‹#›</a:t>
            </a:fld>
            <a:endParaRPr kumimoji="1" lang="ja-JP" altLang="en-US"/>
          </a:p>
        </p:txBody>
      </p:sp>
    </p:spTree>
    <p:extLst>
      <p:ext uri="{BB962C8B-B14F-4D97-AF65-F5344CB8AC3E}">
        <p14:creationId xmlns:p14="http://schemas.microsoft.com/office/powerpoint/2010/main" val="3827107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E0E147-2568-4C24-BE5E-C81D78A43C6F}" type="datetimeFigureOut">
              <a:rPr kumimoji="1" lang="ja-JP" altLang="en-US" smtClean="0"/>
              <a:t>2025/4/11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1EAADC4-FA08-403B-8582-2AF5FBF52E54}" type="slidenum">
              <a:rPr kumimoji="1" lang="ja-JP" altLang="en-US" smtClean="0"/>
              <a:t>‹#›</a:t>
            </a:fld>
            <a:endParaRPr kumimoji="1" lang="ja-JP" altLang="en-US"/>
          </a:p>
        </p:txBody>
      </p:sp>
    </p:spTree>
    <p:extLst>
      <p:ext uri="{BB962C8B-B14F-4D97-AF65-F5344CB8AC3E}">
        <p14:creationId xmlns:p14="http://schemas.microsoft.com/office/powerpoint/2010/main" val="1489655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5E0E147-2568-4C24-BE5E-C81D78A43C6F}" type="datetimeFigureOut">
              <a:rPr kumimoji="1" lang="ja-JP" altLang="en-US" smtClean="0"/>
              <a:t>2025/4/11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EAADC4-FA08-403B-8582-2AF5FBF52E54}" type="slidenum">
              <a:rPr kumimoji="1" lang="ja-JP" altLang="en-US" smtClean="0"/>
              <a:t>‹#›</a:t>
            </a:fld>
            <a:endParaRPr kumimoji="1" lang="ja-JP" alt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58366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95E0E147-2568-4C24-BE5E-C81D78A43C6F}" type="datetimeFigureOut">
              <a:rPr kumimoji="1" lang="ja-JP" altLang="en-US" smtClean="0"/>
              <a:t>2025/4/11</a:t>
            </a:fld>
            <a:endParaRPr kumimoji="1" lang="ja-JP" altLang="en-US"/>
          </a:p>
        </p:txBody>
      </p:sp>
      <p:sp>
        <p:nvSpPr>
          <p:cNvPr id="6" name="Footer Placeholder 5"/>
          <p:cNvSpPr>
            <a:spLocks noGrp="1"/>
          </p:cNvSpPr>
          <p:nvPr>
            <p:ph type="ftr" sz="quarter" idx="11"/>
          </p:nvPr>
        </p:nvSpPr>
        <p:spPr>
          <a:xfrm>
            <a:off x="1437530" y="318641"/>
            <a:ext cx="3251553" cy="320931"/>
          </a:xfrm>
        </p:spPr>
        <p:txBody>
          <a:bodyPr/>
          <a:lstStyle/>
          <a:p>
            <a:endParaRPr kumimoji="1" lang="ja-JP" altLang="en-US"/>
          </a:p>
        </p:txBody>
      </p:sp>
      <p:sp>
        <p:nvSpPr>
          <p:cNvPr id="7" name="Slide Number Placeholder 6"/>
          <p:cNvSpPr>
            <a:spLocks noGrp="1"/>
          </p:cNvSpPr>
          <p:nvPr>
            <p:ph type="sldNum" sz="quarter" idx="12"/>
          </p:nvPr>
        </p:nvSpPr>
        <p:spPr/>
        <p:txBody>
          <a:bodyPr/>
          <a:lstStyle/>
          <a:p>
            <a:fld id="{71EAADC4-FA08-403B-8582-2AF5FBF52E54}" type="slidenum">
              <a:rPr kumimoji="1" lang="ja-JP" altLang="en-US" smtClean="0"/>
              <a:t>‹#›</a:t>
            </a:fld>
            <a:endParaRPr kumimoji="1" lang="ja-JP" alt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87217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B028BDA-0839-4B20-A290-8B21191A41EB}" type="datetimeFigureOut">
              <a:rPr kumimoji="1" lang="ja-JP" altLang="en-US" smtClean="0"/>
              <a:t>2025/4/11</a:t>
            </a:fld>
            <a:endParaRPr kumimoji="1" lang="ja-JP" alt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B54BFC75-CA92-4E94-AF38-37180054C252}" type="slidenum">
              <a:rPr kumimoji="1" lang="ja-JP" altLang="en-US" smtClean="0"/>
              <a:t>‹#›</a:t>
            </a:fld>
            <a:endParaRPr kumimoji="1" lang="ja-JP" altLang="en-US"/>
          </a:p>
        </p:txBody>
      </p:sp>
    </p:spTree>
    <p:extLst>
      <p:ext uri="{BB962C8B-B14F-4D97-AF65-F5344CB8AC3E}">
        <p14:creationId xmlns:p14="http://schemas.microsoft.com/office/powerpoint/2010/main" val="24899892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kumimoji="1"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docs.google.com/forms/d/e/1FAIpQLScIVAcCDoJ4Z30xMEGCRt6G_jF8uCNew7zH3rxB2_OBnCX-8g/viewform" TargetMode="External"/><Relationship Id="rId2" Type="http://schemas.openxmlformats.org/officeDocument/2006/relationships/hyperlink" Target="https://www.horei.co.jp/company/p_mark.shtml" TargetMode="Externa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6">
                <a:lumMod val="20000"/>
                <a:lumOff val="80000"/>
              </a:schemeClr>
            </a:gs>
            <a:gs pos="100000">
              <a:srgbClr val="BBC4DB"/>
            </a:gs>
          </a:gsLst>
          <a:path path="circle">
            <a:fillToRect l="43000" r="43000" b="100000"/>
          </a:path>
        </a:gradFill>
        <a:effectLst/>
      </p:bgPr>
    </p:bg>
    <p:spTree>
      <p:nvGrpSpPr>
        <p:cNvPr id="1" name=""/>
        <p:cNvGrpSpPr/>
        <p:nvPr/>
      </p:nvGrpSpPr>
      <p:grpSpPr>
        <a:xfrm>
          <a:off x="0" y="0"/>
          <a:ext cx="0" cy="0"/>
          <a:chOff x="0" y="0"/>
          <a:chExt cx="0" cy="0"/>
        </a:xfrm>
      </p:grpSpPr>
      <p:sp>
        <p:nvSpPr>
          <p:cNvPr id="59" name="テキスト ボックス 58">
            <a:extLst>
              <a:ext uri="{FF2B5EF4-FFF2-40B4-BE49-F238E27FC236}">
                <a16:creationId xmlns:a16="http://schemas.microsoft.com/office/drawing/2014/main" id="{289B43B2-91A6-8D6A-F122-665FB5B44C34}"/>
              </a:ext>
            </a:extLst>
          </p:cNvPr>
          <p:cNvSpPr txBox="1"/>
          <p:nvPr/>
        </p:nvSpPr>
        <p:spPr>
          <a:xfrm>
            <a:off x="4864232" y="25094"/>
            <a:ext cx="2481050" cy="952752"/>
          </a:xfrm>
          <a:prstGeom prst="rect">
            <a:avLst/>
          </a:prstGeom>
          <a:noFill/>
        </p:spPr>
        <p:txBody>
          <a:bodyPr wrap="square" lIns="72000" tIns="36000" rIns="36000" bIns="36000" rtlCol="0">
            <a:spAutoFit/>
          </a:bodyPr>
          <a:lstStyle/>
          <a:p>
            <a:pPr defTabSz="380985">
              <a:lnSpc>
                <a:spcPts val="1400"/>
              </a:lnSpc>
            </a:pPr>
            <a:r>
              <a:rPr kumimoji="1" lang="en-US" altLang="ja-JP" sz="1100" b="1" dirty="0">
                <a:solidFill>
                  <a:prstClr val="black"/>
                </a:solidFill>
                <a:latin typeface="BIZ UDPゴシック" panose="020B0400000000000000" pitchFamily="50" charset="-128"/>
                <a:ea typeface="BIZ UDPゴシック" panose="020B0400000000000000" pitchFamily="50" charset="-128"/>
              </a:rPr>
              <a:t>【</a:t>
            </a:r>
            <a:r>
              <a:rPr kumimoji="1" lang="ja-JP" altLang="en-US" sz="1100" b="1" dirty="0">
                <a:solidFill>
                  <a:prstClr val="black"/>
                </a:solidFill>
                <a:latin typeface="BIZ UDPゴシック" panose="020B0400000000000000" pitchFamily="50" charset="-128"/>
                <a:ea typeface="BIZ UDPゴシック" panose="020B0400000000000000" pitchFamily="50" charset="-128"/>
              </a:rPr>
              <a:t>水町ゼミ各回の日程</a:t>
            </a:r>
            <a:r>
              <a:rPr kumimoji="1" lang="en-US" altLang="ja-JP" sz="1100" b="1" dirty="0">
                <a:solidFill>
                  <a:prstClr val="black"/>
                </a:solidFill>
                <a:latin typeface="BIZ UDPゴシック" panose="020B0400000000000000" pitchFamily="50" charset="-128"/>
                <a:ea typeface="BIZ UDPゴシック" panose="020B0400000000000000" pitchFamily="50" charset="-128"/>
              </a:rPr>
              <a:t>】</a:t>
            </a:r>
          </a:p>
          <a:p>
            <a:pPr defTabSz="380985">
              <a:lnSpc>
                <a:spcPts val="1400"/>
              </a:lnSpc>
            </a:pPr>
            <a:r>
              <a:rPr kumimoji="1" lang="ja-JP" altLang="en-US" sz="1000" dirty="0">
                <a:solidFill>
                  <a:prstClr val="black"/>
                </a:solidFill>
                <a:latin typeface="BIZ UDPゴシック" panose="020B0400000000000000" pitchFamily="50" charset="-128"/>
                <a:ea typeface="BIZ UDPゴシック" panose="020B0400000000000000" pitchFamily="50" charset="-128"/>
              </a:rPr>
              <a:t>■毎月第３水曜日、</a:t>
            </a:r>
            <a:r>
              <a:rPr kumimoji="1" lang="en-US" altLang="ja-JP" sz="1000" dirty="0">
                <a:solidFill>
                  <a:prstClr val="black"/>
                </a:solidFill>
                <a:latin typeface="BIZ UDPゴシック" panose="020B0400000000000000" pitchFamily="50" charset="-128"/>
                <a:ea typeface="BIZ UDPゴシック" panose="020B0400000000000000" pitchFamily="50" charset="-128"/>
              </a:rPr>
              <a:t>18</a:t>
            </a:r>
            <a:r>
              <a:rPr kumimoji="1" lang="ja-JP" altLang="en-US" sz="1000" dirty="0">
                <a:solidFill>
                  <a:prstClr val="black"/>
                </a:solidFill>
                <a:latin typeface="BIZ UDPゴシック" panose="020B0400000000000000" pitchFamily="50" charset="-128"/>
                <a:ea typeface="BIZ UDPゴシック" panose="020B0400000000000000" pitchFamily="50" charset="-128"/>
              </a:rPr>
              <a:t>：</a:t>
            </a:r>
            <a:r>
              <a:rPr kumimoji="1" lang="en-US" altLang="ja-JP" sz="1000" dirty="0">
                <a:solidFill>
                  <a:prstClr val="black"/>
                </a:solidFill>
                <a:latin typeface="BIZ UDPゴシック" panose="020B0400000000000000" pitchFamily="50" charset="-128"/>
                <a:ea typeface="BIZ UDPゴシック" panose="020B0400000000000000" pitchFamily="50" charset="-128"/>
              </a:rPr>
              <a:t>30</a:t>
            </a:r>
            <a:r>
              <a:rPr kumimoji="1" lang="ja-JP" altLang="en-US" sz="1000" dirty="0">
                <a:solidFill>
                  <a:prstClr val="black"/>
                </a:solidFill>
                <a:latin typeface="BIZ UDPゴシック" panose="020B0400000000000000" pitchFamily="50" charset="-128"/>
                <a:ea typeface="BIZ UDPゴシック" panose="020B0400000000000000" pitchFamily="50" charset="-128"/>
              </a:rPr>
              <a:t>～１９：３０</a:t>
            </a:r>
            <a:r>
              <a:rPr kumimoji="1" lang="en-US" altLang="ja-JP" sz="1000" dirty="0">
                <a:solidFill>
                  <a:prstClr val="black"/>
                </a:solidFill>
                <a:latin typeface="BIZ UDPゴシック" panose="020B0400000000000000" pitchFamily="50" charset="-128"/>
                <a:ea typeface="BIZ UDPゴシック" panose="020B0400000000000000" pitchFamily="50" charset="-128"/>
              </a:rPr>
              <a:t>or</a:t>
            </a:r>
          </a:p>
          <a:p>
            <a:pPr defTabSz="380985">
              <a:lnSpc>
                <a:spcPts val="1400"/>
              </a:lnSpc>
            </a:pPr>
            <a:r>
              <a:rPr kumimoji="1" lang="ja-JP" altLang="en-US" sz="1000" dirty="0">
                <a:solidFill>
                  <a:prstClr val="black"/>
                </a:solidFill>
                <a:latin typeface="BIZ UDPゴシック" panose="020B0400000000000000" pitchFamily="50" charset="-128"/>
                <a:ea typeface="BIZ UDPゴシック" panose="020B0400000000000000" pitchFamily="50" charset="-128"/>
              </a:rPr>
              <a:t>２０：００（テーマや質問数によって伸縮）</a:t>
            </a:r>
            <a:endParaRPr kumimoji="1" lang="en-US" altLang="ja-JP" sz="1000" dirty="0">
              <a:solidFill>
                <a:prstClr val="black"/>
              </a:solidFill>
              <a:latin typeface="BIZ UDPゴシック" panose="020B0400000000000000" pitchFamily="50" charset="-128"/>
              <a:ea typeface="BIZ UDPゴシック" panose="020B0400000000000000" pitchFamily="50" charset="-128"/>
            </a:endParaRPr>
          </a:p>
          <a:p>
            <a:pPr defTabSz="380985">
              <a:lnSpc>
                <a:spcPts val="1400"/>
              </a:lnSpc>
            </a:pPr>
            <a:r>
              <a:rPr kumimoji="1" lang="ja-JP" altLang="en-US" sz="1000" dirty="0">
                <a:solidFill>
                  <a:prstClr val="black"/>
                </a:solidFill>
                <a:latin typeface="BIZ UDPゴシック" panose="020B0400000000000000" pitchFamily="50" charset="-128"/>
                <a:ea typeface="BIZ UDPゴシック" panose="020B0400000000000000" pitchFamily="50" charset="-128"/>
              </a:rPr>
              <a:t>■各回のテーマは、その時々の労働関係の「旬」の情報</a:t>
            </a:r>
            <a:r>
              <a:rPr kumimoji="1" lang="ja-JP" altLang="en-US" sz="1000" dirty="0">
                <a:solidFill>
                  <a:srgbClr val="FF0000"/>
                </a:solidFill>
                <a:latin typeface="BIZ UDPゴシック" panose="020B0400000000000000" pitchFamily="50" charset="-128"/>
                <a:ea typeface="BIZ UDPゴシック" panose="020B0400000000000000" pitchFamily="50" charset="-128"/>
              </a:rPr>
              <a:t>*⁶ *</a:t>
            </a:r>
            <a:r>
              <a:rPr kumimoji="1" lang="ja-JP" altLang="en-US" sz="9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⁷ </a:t>
            </a:r>
            <a:endParaRPr kumimoji="1" lang="en-US" altLang="ja-JP" sz="1000" dirty="0">
              <a:solidFill>
                <a:srgbClr val="FF0000"/>
              </a:solidFill>
              <a:latin typeface="BIZ UDPゴシック" panose="020B0400000000000000" pitchFamily="50" charset="-128"/>
              <a:ea typeface="BIZ UDPゴシック" panose="020B0400000000000000" pitchFamily="50" charset="-128"/>
            </a:endParaRPr>
          </a:p>
        </p:txBody>
      </p:sp>
      <p:sp>
        <p:nvSpPr>
          <p:cNvPr id="61" name="テキスト ボックス 22">
            <a:extLst>
              <a:ext uri="{FF2B5EF4-FFF2-40B4-BE49-F238E27FC236}">
                <a16:creationId xmlns:a16="http://schemas.microsoft.com/office/drawing/2014/main" id="{54214893-9F6C-4C02-B32F-54767552C502}"/>
              </a:ext>
            </a:extLst>
          </p:cNvPr>
          <p:cNvSpPr txBox="1"/>
          <p:nvPr/>
        </p:nvSpPr>
        <p:spPr>
          <a:xfrm>
            <a:off x="4386792" y="21828125"/>
            <a:ext cx="184731" cy="23346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380985"/>
            <a:endParaRPr kumimoji="1" lang="ja-JP" altLang="en-US" sz="917">
              <a:solidFill>
                <a:prstClr val="black"/>
              </a:solidFill>
              <a:latin typeface="Calibri" panose="020F0502020204030204"/>
              <a:ea typeface="游ゴシック" panose="020B0400000000000000" pitchFamily="50" charset="-128"/>
            </a:endParaRPr>
          </a:p>
        </p:txBody>
      </p:sp>
      <p:sp>
        <p:nvSpPr>
          <p:cNvPr id="62" name="テキスト ボックス 23">
            <a:extLst>
              <a:ext uri="{FF2B5EF4-FFF2-40B4-BE49-F238E27FC236}">
                <a16:creationId xmlns:a16="http://schemas.microsoft.com/office/drawing/2014/main" id="{9F4CDEFF-FC58-46EF-ACA9-9E94E393504E}"/>
              </a:ext>
            </a:extLst>
          </p:cNvPr>
          <p:cNvSpPr txBox="1"/>
          <p:nvPr/>
        </p:nvSpPr>
        <p:spPr>
          <a:xfrm>
            <a:off x="4710907" y="21937928"/>
            <a:ext cx="184731" cy="23346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380985"/>
            <a:endParaRPr kumimoji="1" lang="ja-JP" altLang="en-US" sz="917">
              <a:solidFill>
                <a:prstClr val="black"/>
              </a:solidFill>
              <a:latin typeface="Calibri" panose="020F0502020204030204"/>
              <a:ea typeface="游ゴシック" panose="020B0400000000000000" pitchFamily="50" charset="-128"/>
            </a:endParaRPr>
          </a:p>
        </p:txBody>
      </p:sp>
      <p:sp>
        <p:nvSpPr>
          <p:cNvPr id="32" name="テキスト ボックス 31">
            <a:extLst>
              <a:ext uri="{FF2B5EF4-FFF2-40B4-BE49-F238E27FC236}">
                <a16:creationId xmlns:a16="http://schemas.microsoft.com/office/drawing/2014/main" id="{C67997AA-EB43-23AB-4925-5ADEFFFB4C31}"/>
              </a:ext>
            </a:extLst>
          </p:cNvPr>
          <p:cNvSpPr txBox="1"/>
          <p:nvPr/>
        </p:nvSpPr>
        <p:spPr>
          <a:xfrm>
            <a:off x="4850773" y="6188877"/>
            <a:ext cx="3538847" cy="280132"/>
          </a:xfrm>
          <a:prstGeom prst="rect">
            <a:avLst/>
          </a:prstGeom>
          <a:noFill/>
        </p:spPr>
        <p:txBody>
          <a:bodyPr wrap="square" lIns="72000" tIns="36000" rIns="36000" bIns="36000" rtlCol="0">
            <a:spAutoFit/>
          </a:bodyPr>
          <a:lstStyle/>
          <a:p>
            <a:pPr>
              <a:lnSpc>
                <a:spcPts val="800"/>
              </a:lnSpc>
            </a:pPr>
            <a:r>
              <a:rPr kumimoji="1" lang="ja-JP" altLang="en-US" sz="800" dirty="0"/>
              <a:t>お申込みの際には、個人情報の取扱い☟☞にご同意ください。</a:t>
            </a:r>
            <a:endParaRPr kumimoji="1" lang="en-US" altLang="ja-JP" sz="800" dirty="0"/>
          </a:p>
          <a:p>
            <a:pPr>
              <a:lnSpc>
                <a:spcPts val="800"/>
              </a:lnSpc>
            </a:pPr>
            <a:r>
              <a:rPr kumimoji="1" lang="en-US" altLang="ja-JP" sz="800" dirty="0">
                <a:hlinkClick r:id="rId2"/>
              </a:rPr>
              <a:t>https://www.horei.co.jp/company/p_mark.shtml</a:t>
            </a:r>
            <a:r>
              <a:rPr kumimoji="1" lang="ja-JP" altLang="en-US" sz="800" dirty="0"/>
              <a:t>　　□同意する　□同意しない</a:t>
            </a:r>
          </a:p>
        </p:txBody>
      </p:sp>
      <p:pic>
        <p:nvPicPr>
          <p:cNvPr id="9" name="図 8">
            <a:extLst>
              <a:ext uri="{FF2B5EF4-FFF2-40B4-BE49-F238E27FC236}">
                <a16:creationId xmlns:a16="http://schemas.microsoft.com/office/drawing/2014/main" id="{ED750338-C1CC-AE56-0CC8-DE43E08A0104}"/>
              </a:ext>
            </a:extLst>
          </p:cNvPr>
          <p:cNvPicPr>
            <a:picLocks noChangeAspect="1"/>
          </p:cNvPicPr>
          <p:nvPr/>
        </p:nvPicPr>
        <p:blipFill rotWithShape="1">
          <a:blip r:embed="rId3"/>
          <a:srcRect l="9964" t="40482" r="14734" b="24986"/>
          <a:stretch/>
        </p:blipFill>
        <p:spPr>
          <a:xfrm>
            <a:off x="29267" y="91747"/>
            <a:ext cx="4507177" cy="1616360"/>
          </a:xfrm>
          <a:prstGeom prst="rect">
            <a:avLst/>
          </a:prstGeom>
        </p:spPr>
      </p:pic>
      <p:sp>
        <p:nvSpPr>
          <p:cNvPr id="56" name="四角形: 角を丸くする 55">
            <a:extLst>
              <a:ext uri="{FF2B5EF4-FFF2-40B4-BE49-F238E27FC236}">
                <a16:creationId xmlns:a16="http://schemas.microsoft.com/office/drawing/2014/main" id="{B6462A13-A4F0-30CC-0064-32973B63F8E5}"/>
              </a:ext>
            </a:extLst>
          </p:cNvPr>
          <p:cNvSpPr/>
          <p:nvPr/>
        </p:nvSpPr>
        <p:spPr>
          <a:xfrm>
            <a:off x="660409" y="1437643"/>
            <a:ext cx="3835488" cy="509137"/>
          </a:xfrm>
          <a:prstGeom prst="roundRect">
            <a:avLst>
              <a:gd name="adj" fmla="val 0"/>
            </a:avLst>
          </a:prstGeom>
          <a:solidFill>
            <a:srgbClr val="E2EFF6">
              <a:alpha val="69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80985"/>
            <a:endParaRPr kumimoji="1" lang="ja-JP" altLang="en-US" sz="1500" dirty="0">
              <a:solidFill>
                <a:prstClr val="white"/>
              </a:solidFill>
              <a:latin typeface="Calibri" panose="020F0502020204030204"/>
              <a:ea typeface="游ゴシック" panose="020B0400000000000000" pitchFamily="50" charset="-128"/>
            </a:endParaRPr>
          </a:p>
        </p:txBody>
      </p:sp>
      <p:sp>
        <p:nvSpPr>
          <p:cNvPr id="15" name="テキスト ボックス 14">
            <a:extLst>
              <a:ext uri="{FF2B5EF4-FFF2-40B4-BE49-F238E27FC236}">
                <a16:creationId xmlns:a16="http://schemas.microsoft.com/office/drawing/2014/main" id="{B3205BCF-259B-4975-47AB-EFFE92657487}"/>
              </a:ext>
            </a:extLst>
          </p:cNvPr>
          <p:cNvSpPr txBox="1"/>
          <p:nvPr/>
        </p:nvSpPr>
        <p:spPr>
          <a:xfrm>
            <a:off x="241425" y="460610"/>
            <a:ext cx="2980303" cy="502766"/>
          </a:xfrm>
          <a:prstGeom prst="rect">
            <a:avLst/>
          </a:prstGeom>
          <a:noFill/>
        </p:spPr>
        <p:txBody>
          <a:bodyPr wrap="none" rtlCol="0">
            <a:spAutoFit/>
          </a:bodyPr>
          <a:lstStyle/>
          <a:p>
            <a:pPr defTabSz="380985"/>
            <a:r>
              <a:rPr lang="ja-JP" altLang="en-US" sz="2667" b="1" dirty="0">
                <a:ln>
                  <a:solidFill>
                    <a:schemeClr val="bg1"/>
                  </a:solidFill>
                </a:ln>
                <a:solidFill>
                  <a:srgbClr val="FF2F83"/>
                </a:solidFill>
                <a:latin typeface="HGPｺﾞｼｯｸE" panose="020B0900000000000000" pitchFamily="50" charset="-128"/>
                <a:ea typeface="HGPｺﾞｼｯｸE" panose="020B0900000000000000" pitchFamily="50" charset="-128"/>
                <a:cs typeface="Times New Roman" panose="02020603050405020304" pitchFamily="18" charset="0"/>
              </a:rPr>
              <a:t>最旬</a:t>
            </a:r>
            <a:r>
              <a:rPr lang="ja-JP" altLang="en-US" sz="1200" b="1" dirty="0">
                <a:ln>
                  <a:solidFill>
                    <a:schemeClr val="bg1"/>
                  </a:solidFill>
                </a:ln>
                <a:solidFill>
                  <a:srgbClr val="FF2F83"/>
                </a:solidFill>
                <a:latin typeface="HGPｺﾞｼｯｸE" panose="020B0900000000000000" pitchFamily="50" charset="-128"/>
                <a:ea typeface="HGPｺﾞｼｯｸE" panose="020B0900000000000000" pitchFamily="50" charset="-128"/>
                <a:cs typeface="Times New Roman" panose="02020603050405020304" pitchFamily="18" charset="0"/>
              </a:rPr>
              <a:t> </a:t>
            </a:r>
            <a:r>
              <a:rPr lang="ja-JP" altLang="ja-JP" sz="2667" b="1" dirty="0">
                <a:ln>
                  <a:solidFill>
                    <a:schemeClr val="bg1"/>
                  </a:solidFill>
                </a:ln>
                <a:latin typeface="HGPｺﾞｼｯｸE" panose="020B0900000000000000" pitchFamily="50" charset="-128"/>
                <a:ea typeface="HGPｺﾞｼｯｸE" panose="020B0900000000000000" pitchFamily="50" charset="-128"/>
                <a:cs typeface="Times New Roman" panose="02020603050405020304" pitchFamily="18" charset="0"/>
              </a:rPr>
              <a:t>労働法研究会</a:t>
            </a:r>
            <a:endParaRPr kumimoji="1" lang="ja-JP" altLang="en-US" sz="2667" dirty="0">
              <a:ln>
                <a:solidFill>
                  <a:schemeClr val="bg1"/>
                </a:solidFill>
              </a:ln>
              <a:latin typeface="HGPｺﾞｼｯｸE" panose="020B0900000000000000" pitchFamily="50" charset="-128"/>
              <a:ea typeface="HGPｺﾞｼｯｸE" panose="020B0900000000000000" pitchFamily="50" charset="-128"/>
            </a:endParaRPr>
          </a:p>
        </p:txBody>
      </p:sp>
      <p:sp>
        <p:nvSpPr>
          <p:cNvPr id="16" name="テキスト ボックス 15">
            <a:extLst>
              <a:ext uri="{FF2B5EF4-FFF2-40B4-BE49-F238E27FC236}">
                <a16:creationId xmlns:a16="http://schemas.microsoft.com/office/drawing/2014/main" id="{567FF42C-464A-3668-17A1-FC6C2BD10DDF}"/>
              </a:ext>
            </a:extLst>
          </p:cNvPr>
          <p:cNvSpPr txBox="1"/>
          <p:nvPr/>
        </p:nvSpPr>
        <p:spPr>
          <a:xfrm>
            <a:off x="3358360" y="601467"/>
            <a:ext cx="952627" cy="268282"/>
          </a:xfrm>
          <a:prstGeom prst="rect">
            <a:avLst/>
          </a:prstGeom>
          <a:noFill/>
        </p:spPr>
        <p:txBody>
          <a:bodyPr wrap="square" rtlCol="0">
            <a:prstTxWarp prst="textPlain">
              <a:avLst/>
            </a:prstTxWarp>
            <a:spAutoFit/>
          </a:bodyPr>
          <a:lstStyle/>
          <a:p>
            <a:pPr defTabSz="380985"/>
            <a:r>
              <a:rPr lang="en-US" altLang="ja-JP" sz="900" b="1" dirty="0">
                <a:ln>
                  <a:solidFill>
                    <a:schemeClr val="bg1"/>
                  </a:solidFill>
                </a:ln>
                <a:latin typeface="HGPｺﾞｼｯｸE" panose="020B0900000000000000" pitchFamily="50" charset="-128"/>
                <a:ea typeface="HGPｺﾞｼｯｸE" panose="020B0900000000000000" pitchFamily="50" charset="-128"/>
                <a:cs typeface="Times New Roman" panose="02020603050405020304" pitchFamily="18" charset="0"/>
              </a:rPr>
              <a:t>【</a:t>
            </a:r>
            <a:r>
              <a:rPr lang="ja-JP" altLang="en-US" sz="900" b="1" dirty="0">
                <a:ln>
                  <a:solidFill>
                    <a:schemeClr val="bg1"/>
                  </a:solidFill>
                </a:ln>
                <a:latin typeface="HGPｺﾞｼｯｸE" panose="020B0900000000000000" pitchFamily="50" charset="-128"/>
                <a:ea typeface="HGPｺﾞｼｯｸE" panose="020B0900000000000000" pitchFamily="50" charset="-128"/>
                <a:cs typeface="Times New Roman" panose="02020603050405020304" pitchFamily="18" charset="0"/>
              </a:rPr>
              <a:t>水町ゼミ</a:t>
            </a:r>
            <a:r>
              <a:rPr lang="en-US" altLang="ja-JP" sz="900" b="1" dirty="0">
                <a:ln>
                  <a:solidFill>
                    <a:schemeClr val="bg1"/>
                  </a:solidFill>
                </a:ln>
                <a:latin typeface="HGPｺﾞｼｯｸE" panose="020B0900000000000000" pitchFamily="50" charset="-128"/>
                <a:ea typeface="HGPｺﾞｼｯｸE" panose="020B0900000000000000" pitchFamily="50" charset="-128"/>
                <a:cs typeface="Times New Roman" panose="02020603050405020304" pitchFamily="18" charset="0"/>
              </a:rPr>
              <a:t>】</a:t>
            </a:r>
            <a:endParaRPr kumimoji="1" lang="ja-JP" altLang="en-US" sz="900" dirty="0">
              <a:ln>
                <a:solidFill>
                  <a:schemeClr val="bg1"/>
                </a:solidFill>
              </a:ln>
              <a:latin typeface="HGPｺﾞｼｯｸE" panose="020B0900000000000000" pitchFamily="50" charset="-128"/>
              <a:ea typeface="HGPｺﾞｼｯｸE" panose="020B0900000000000000" pitchFamily="50" charset="-128"/>
            </a:endParaRPr>
          </a:p>
        </p:txBody>
      </p:sp>
      <p:sp>
        <p:nvSpPr>
          <p:cNvPr id="17" name="テキスト ボックス 16">
            <a:extLst>
              <a:ext uri="{FF2B5EF4-FFF2-40B4-BE49-F238E27FC236}">
                <a16:creationId xmlns:a16="http://schemas.microsoft.com/office/drawing/2014/main" id="{33F7E3BB-4CFB-A66C-90D8-3A7CA3E7F706}"/>
              </a:ext>
            </a:extLst>
          </p:cNvPr>
          <p:cNvSpPr txBox="1"/>
          <p:nvPr/>
        </p:nvSpPr>
        <p:spPr>
          <a:xfrm>
            <a:off x="142539" y="298623"/>
            <a:ext cx="595035" cy="307777"/>
          </a:xfrm>
          <a:prstGeom prst="rect">
            <a:avLst/>
          </a:prstGeom>
          <a:noFill/>
        </p:spPr>
        <p:txBody>
          <a:bodyPr wrap="none" rtlCol="0">
            <a:spAutoFit/>
          </a:bodyPr>
          <a:lstStyle/>
          <a:p>
            <a:pPr defTabSz="380985"/>
            <a:r>
              <a:rPr lang="en-US" altLang="ja-JP" sz="1400" b="1" dirty="0">
                <a:ln>
                  <a:solidFill>
                    <a:schemeClr val="bg1"/>
                  </a:solidFill>
                </a:ln>
                <a:solidFill>
                  <a:srgbClr val="FF2F83"/>
                </a:solidFill>
                <a:latin typeface="AR浪漫明朝体U" panose="02020A09000000000000" pitchFamily="17" charset="-128"/>
                <a:ea typeface="AR浪漫明朝体U" panose="02020A09000000000000" pitchFamily="17" charset="-128"/>
                <a:cs typeface="Times New Roman" panose="02020603050405020304" pitchFamily="18" charset="0"/>
              </a:rPr>
              <a:t>2025</a:t>
            </a:r>
            <a:endParaRPr kumimoji="1" lang="ja-JP" altLang="en-US" sz="1400" dirty="0">
              <a:ln>
                <a:solidFill>
                  <a:schemeClr val="bg1"/>
                </a:solidFill>
              </a:ln>
              <a:solidFill>
                <a:srgbClr val="4C4161"/>
              </a:solidFill>
              <a:latin typeface="ＤＦ特太ゴシック体" panose="020B0509000000000000" pitchFamily="49" charset="-128"/>
              <a:ea typeface="ＤＦ特太ゴシック体" panose="020B0509000000000000" pitchFamily="49" charset="-128"/>
            </a:endParaRPr>
          </a:p>
        </p:txBody>
      </p:sp>
      <p:pic>
        <p:nvPicPr>
          <p:cNvPr id="23" name="図 22">
            <a:extLst>
              <a:ext uri="{FF2B5EF4-FFF2-40B4-BE49-F238E27FC236}">
                <a16:creationId xmlns:a16="http://schemas.microsoft.com/office/drawing/2014/main" id="{DB6A96F8-D965-B6EC-0934-88D219BA4D03}"/>
              </a:ext>
            </a:extLst>
          </p:cNvPr>
          <p:cNvPicPr>
            <a:picLocks noChangeAspect="1"/>
          </p:cNvPicPr>
          <p:nvPr/>
        </p:nvPicPr>
        <p:blipFill rotWithShape="1">
          <a:blip r:embed="rId4">
            <a:extLst>
              <a:ext uri="{28A0092B-C50C-407E-A947-70E740481C1C}">
                <a14:useLocalDpi xmlns:a14="http://schemas.microsoft.com/office/drawing/2010/main" val="0"/>
              </a:ext>
            </a:extLst>
          </a:blip>
          <a:srcRect l="17128" t="10837" r="15622" b="38352"/>
          <a:stretch/>
        </p:blipFill>
        <p:spPr>
          <a:xfrm flipH="1">
            <a:off x="85189" y="1389348"/>
            <a:ext cx="564821" cy="569016"/>
          </a:xfrm>
          <a:prstGeom prst="ellipse">
            <a:avLst/>
          </a:prstGeom>
          <a:ln w="63500" cap="rnd">
            <a:noFill/>
          </a:ln>
          <a:effectLst>
            <a:outerShdw blurRad="381000" dist="292100" dir="5400000" sx="-80000" sy="-18000" rotWithShape="0">
              <a:srgbClr val="000000">
                <a:alpha val="22000"/>
              </a:srgbClr>
            </a:outerShdw>
          </a:effectLst>
        </p:spPr>
      </p:pic>
      <p:sp>
        <p:nvSpPr>
          <p:cNvPr id="57" name="テキスト ボックス 56">
            <a:extLst>
              <a:ext uri="{FF2B5EF4-FFF2-40B4-BE49-F238E27FC236}">
                <a16:creationId xmlns:a16="http://schemas.microsoft.com/office/drawing/2014/main" id="{1F0F331A-16B0-7BA5-0BA4-A2663ABD5B0B}"/>
              </a:ext>
            </a:extLst>
          </p:cNvPr>
          <p:cNvSpPr txBox="1"/>
          <p:nvPr/>
        </p:nvSpPr>
        <p:spPr>
          <a:xfrm>
            <a:off x="654446" y="1446457"/>
            <a:ext cx="3905081" cy="538161"/>
          </a:xfrm>
          <a:prstGeom prst="rect">
            <a:avLst/>
          </a:prstGeom>
          <a:noFill/>
        </p:spPr>
        <p:txBody>
          <a:bodyPr wrap="square" lIns="72000" tIns="36000" rIns="36000" bIns="36000" rtlCol="0">
            <a:spAutoFit/>
          </a:bodyPr>
          <a:lstStyle/>
          <a:p>
            <a:pPr defTabSz="380985">
              <a:lnSpc>
                <a:spcPts val="900"/>
              </a:lnSpc>
            </a:pPr>
            <a:r>
              <a:rPr kumimoji="1" lang="ja-JP" altLang="en-US" sz="600" dirty="0">
                <a:solidFill>
                  <a:prstClr val="black"/>
                </a:solidFill>
                <a:latin typeface="HG丸ｺﾞｼｯｸM-PRO" panose="020F0600000000000000" pitchFamily="50" charset="-128"/>
                <a:ea typeface="HG丸ｺﾞｼｯｸM-PRO" panose="020F0600000000000000" pitchFamily="50" charset="-128"/>
              </a:rPr>
              <a:t>講師略歴：</a:t>
            </a:r>
            <a:r>
              <a:rPr kumimoji="1" lang="ja-JP" altLang="en-US" sz="700" b="1" dirty="0">
                <a:solidFill>
                  <a:prstClr val="black"/>
                </a:solidFill>
                <a:latin typeface="HG丸ｺﾞｼｯｸM-PRO" panose="020F0600000000000000" pitchFamily="50" charset="-128"/>
                <a:ea typeface="HG丸ｺﾞｼｯｸM-PRO" panose="020F0600000000000000" pitchFamily="50" charset="-128"/>
              </a:rPr>
              <a:t>水町 勇一郎（みずまち ゆういちろう）</a:t>
            </a:r>
            <a:endParaRPr kumimoji="1" lang="en-US" altLang="ja-JP" sz="700" b="1" dirty="0">
              <a:solidFill>
                <a:prstClr val="black"/>
              </a:solidFill>
              <a:latin typeface="HG丸ｺﾞｼｯｸM-PRO" panose="020F0600000000000000" pitchFamily="50" charset="-128"/>
              <a:ea typeface="HG丸ｺﾞｼｯｸM-PRO" panose="020F0600000000000000" pitchFamily="50" charset="-128"/>
            </a:endParaRPr>
          </a:p>
          <a:p>
            <a:pPr defTabSz="380985">
              <a:lnSpc>
                <a:spcPts val="900"/>
              </a:lnSpc>
            </a:pPr>
            <a:r>
              <a:rPr kumimoji="1" lang="ja-JP" altLang="en-US" sz="600" dirty="0">
                <a:solidFill>
                  <a:prstClr val="black"/>
                </a:solidFill>
                <a:latin typeface="HG丸ｺﾞｼｯｸM-PRO" panose="020F0600000000000000" pitchFamily="50" charset="-128"/>
                <a:ea typeface="HG丸ｺﾞｼｯｸM-PRO" panose="020F0600000000000000" pitchFamily="50" charset="-128"/>
              </a:rPr>
              <a:t>ニューヨーク大学ロースクール客員研究員、パリ・ナンテール大学客員教授、東京大学社会科学研究所教授等を経て、現在、早稲田大学法学部教授。働き方改革実現会議議員、規制改革推進会議委員、東京都労働委員会公益委員（会長代理）、新しい時代の働き方に関する研究会（厚生労働省）委員等を歴任。</a:t>
            </a:r>
            <a:endParaRPr kumimoji="1"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38" name="四角形: 角を丸くする 37">
            <a:extLst>
              <a:ext uri="{FF2B5EF4-FFF2-40B4-BE49-F238E27FC236}">
                <a16:creationId xmlns:a16="http://schemas.microsoft.com/office/drawing/2014/main" id="{DACE4F19-1861-3B38-6C86-4C728BCE2BC0}"/>
              </a:ext>
            </a:extLst>
          </p:cNvPr>
          <p:cNvSpPr/>
          <p:nvPr/>
        </p:nvSpPr>
        <p:spPr>
          <a:xfrm>
            <a:off x="10815" y="2010145"/>
            <a:ext cx="4559651" cy="1062223"/>
          </a:xfrm>
          <a:prstGeom prst="roundRect">
            <a:avLst>
              <a:gd name="adj" fmla="val 3748"/>
            </a:avLst>
          </a:prstGeom>
          <a:solidFill>
            <a:srgbClr val="D0FBFE">
              <a:alpha val="34000"/>
            </a:srgbClr>
          </a:solidFill>
          <a:ln w="6350">
            <a:solidFill>
              <a:srgbClr val="2881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136800" algn="l" defTabSz="380985" rtl="0" eaLnBrk="1" fontAlgn="auto" latinLnBrk="0" hangingPunct="1">
              <a:lnSpc>
                <a:spcPts val="15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公益社団法人全国労働基準関係団体連合会（略称：全基連）では、これまで株式会社日本法令が運営し、好評を博していた「水町ゼミ」を、今年度は、同社と提携して開催します。労働関係の情報を、より多くの皆さんに分かり易く、しかも正しくお届けしたいとの水町教授の思いを受けて、良質な情報をいち早く、低価格でご提供する機会として、このゼミを運営します。</a:t>
            </a:r>
          </a:p>
        </p:txBody>
      </p:sp>
      <p:sp>
        <p:nvSpPr>
          <p:cNvPr id="19" name="テキスト ボックス 18">
            <a:extLst>
              <a:ext uri="{FF2B5EF4-FFF2-40B4-BE49-F238E27FC236}">
                <a16:creationId xmlns:a16="http://schemas.microsoft.com/office/drawing/2014/main" id="{62E88FD6-0C9F-C165-D996-09E505309DF0}"/>
              </a:ext>
            </a:extLst>
          </p:cNvPr>
          <p:cNvSpPr txBox="1"/>
          <p:nvPr/>
        </p:nvSpPr>
        <p:spPr>
          <a:xfrm>
            <a:off x="-3354" y="3114293"/>
            <a:ext cx="4587658" cy="1714756"/>
          </a:xfrm>
          <a:prstGeom prst="rect">
            <a:avLst/>
          </a:prstGeom>
          <a:solidFill>
            <a:schemeClr val="bg1"/>
          </a:solidFill>
          <a:ln w="12700">
            <a:solidFill>
              <a:srgbClr val="2881A4"/>
            </a:solidFill>
            <a:prstDash val="sysDash"/>
          </a:ln>
        </p:spPr>
        <p:txBody>
          <a:bodyPr wrap="square" lIns="72000" tIns="36000" rIns="36000" bIns="36000">
            <a:spAutoFit/>
          </a:bodyPr>
          <a:lstStyle/>
          <a:p>
            <a:pPr>
              <a:lnSpc>
                <a:spcPts val="1300"/>
              </a:lnSpc>
            </a:pPr>
            <a:r>
              <a:rPr kumimoji="1" lang="ja-JP" altLang="en-US" sz="900" dirty="0">
                <a:latin typeface="BIZ UDPゴシック" panose="020B0400000000000000" pitchFamily="50" charset="-128"/>
                <a:ea typeface="BIZ UDPゴシック" panose="020B0400000000000000" pitchFamily="50" charset="-128"/>
              </a:rPr>
              <a:t>■直近１か月の間に出された注目の裁判例・判例、政府の報告書、新法や改正法、海外のトピックスなどのうち、労働関係のお仕事に携わられたり関心のある方が、知って理解しておくべき「旬」の話題を、歯切れのよい語り口で定評がある水町教授が、多角的な分析に本音も交えながら解説します。</a:t>
            </a:r>
            <a:endParaRPr kumimoji="1" lang="en-US" altLang="ja-JP" sz="900" dirty="0">
              <a:latin typeface="BIZ UDPゴシック" panose="020B0400000000000000" pitchFamily="50" charset="-128"/>
              <a:ea typeface="BIZ UDPゴシック" panose="020B0400000000000000" pitchFamily="50" charset="-128"/>
            </a:endParaRPr>
          </a:p>
          <a:p>
            <a:pPr>
              <a:lnSpc>
                <a:spcPts val="1300"/>
              </a:lnSpc>
            </a:pPr>
            <a:r>
              <a:rPr kumimoji="1" lang="ja-JP" altLang="en-US" sz="900" dirty="0">
                <a:latin typeface="BIZ UDPゴシック" panose="020B0400000000000000" pitchFamily="50" charset="-128"/>
                <a:ea typeface="BIZ UDPゴシック" panose="020B0400000000000000" pitchFamily="50" charset="-128"/>
              </a:rPr>
              <a:t>■会場参加の皆さんからのご質問（オンライン参加では</a:t>
            </a:r>
            <a:r>
              <a:rPr kumimoji="1" lang="en-US" altLang="ja-JP" sz="900" dirty="0">
                <a:latin typeface="BIZ UDPゴシック" panose="020B0400000000000000" pitchFamily="50" charset="-128"/>
                <a:ea typeface="BIZ UDPゴシック" panose="020B0400000000000000" pitchFamily="50" charset="-128"/>
              </a:rPr>
              <a:t>Q&amp;A</a:t>
            </a:r>
            <a:r>
              <a:rPr kumimoji="1" lang="ja-JP" altLang="en-US" sz="900" dirty="0">
                <a:latin typeface="BIZ UDPゴシック" panose="020B0400000000000000" pitchFamily="50" charset="-128"/>
                <a:ea typeface="BIZ UDPゴシック" panose="020B0400000000000000" pitchFamily="50" charset="-128"/>
              </a:rPr>
              <a:t>機能を介してのご質問）にもライブでお答えし、理解を深めていただきます。なお、「旬」な情報がない場合には、労働法の最新研究や世界の労働法の動きなど、労働関係に関心がある皆さんの知識欲を刺激するような情報を水町教授が選んで解説します。</a:t>
            </a:r>
            <a:endParaRPr kumimoji="1" lang="en-US" altLang="ja-JP" sz="900" dirty="0">
              <a:latin typeface="BIZ UDPゴシック" panose="020B0400000000000000" pitchFamily="50" charset="-128"/>
              <a:ea typeface="BIZ UDPゴシック" panose="020B0400000000000000" pitchFamily="50" charset="-128"/>
            </a:endParaRPr>
          </a:p>
          <a:p>
            <a:pPr>
              <a:lnSpc>
                <a:spcPts val="1300"/>
              </a:lnSpc>
            </a:pPr>
            <a:r>
              <a:rPr kumimoji="1" lang="ja-JP" altLang="en-US" sz="900" dirty="0">
                <a:latin typeface="BIZ UDPゴシック" panose="020B0400000000000000" pitchFamily="50" charset="-128"/>
                <a:ea typeface="BIZ UDPゴシック" panose="020B0400000000000000" pitchFamily="50" charset="-128"/>
              </a:rPr>
              <a:t>■「労働関係に携わられる皆さんと会場やオンラインでつながりながら、</a:t>
            </a:r>
            <a:r>
              <a:rPr kumimoji="1" lang="ja-JP" altLang="en-US" sz="900" dirty="0">
                <a:latin typeface="HG丸ｺﾞｼｯｸM-PRO" panose="020F0600000000000000" pitchFamily="50" charset="-128"/>
                <a:ea typeface="HG丸ｺﾞｼｯｸM-PRO" panose="020F0600000000000000" pitchFamily="50" charset="-128"/>
              </a:rPr>
              <a:t>毎月</a:t>
            </a:r>
            <a:r>
              <a:rPr kumimoji="1" lang="ja-JP" altLang="en-US" sz="900" dirty="0">
                <a:latin typeface="BIZ UDPゴシック" panose="020B0400000000000000" pitchFamily="50" charset="-128"/>
                <a:ea typeface="BIZ UDPゴシック" panose="020B0400000000000000" pitchFamily="50" charset="-128"/>
              </a:rPr>
              <a:t>第三水曜日の夜が楽しみになるようなゼミにしたい」と水町教授は話しておられます。</a:t>
            </a:r>
            <a:endParaRPr kumimoji="1" lang="ja-JP" altLang="en-US" sz="900" b="1" dirty="0">
              <a:latin typeface="BIZ UDPゴシック" panose="020B0400000000000000" pitchFamily="50" charset="-128"/>
              <a:ea typeface="BIZ UDPゴシック" panose="020B0400000000000000" pitchFamily="50" charset="-128"/>
            </a:endParaRPr>
          </a:p>
        </p:txBody>
      </p:sp>
      <p:sp>
        <p:nvSpPr>
          <p:cNvPr id="3" name="四角形: 角を丸くする 2">
            <a:extLst>
              <a:ext uri="{FF2B5EF4-FFF2-40B4-BE49-F238E27FC236}">
                <a16:creationId xmlns:a16="http://schemas.microsoft.com/office/drawing/2014/main" id="{B0E2DC55-3378-D8CD-0EA8-AE671BBEDC4E}"/>
              </a:ext>
            </a:extLst>
          </p:cNvPr>
          <p:cNvSpPr/>
          <p:nvPr/>
        </p:nvSpPr>
        <p:spPr>
          <a:xfrm>
            <a:off x="4505" y="4902517"/>
            <a:ext cx="3073976" cy="1056207"/>
          </a:xfrm>
          <a:prstGeom prst="roundRect">
            <a:avLst>
              <a:gd name="adj" fmla="val 3574"/>
            </a:avLst>
          </a:prstGeom>
          <a:solidFill>
            <a:schemeClr val="bg1"/>
          </a:solid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380985" rtl="0" eaLnBrk="1" fontAlgn="auto" latinLnBrk="0" hangingPunct="1">
              <a:lnSpc>
                <a:spcPts val="1500"/>
              </a:lnSpc>
              <a:spcBef>
                <a:spcPts val="0"/>
              </a:spcBef>
              <a:spcAft>
                <a:spcPts val="0"/>
              </a:spcAft>
              <a:buClrTx/>
              <a:buSzTx/>
              <a:buFontTx/>
              <a:buNone/>
              <a:tabLst/>
              <a:defRPr/>
            </a:pPr>
            <a:r>
              <a:rPr kumimoji="1" lang="en-US" altLang="ja-JP" sz="1100" b="1" i="0" u="none" strike="noStrike" kern="1200" cap="none" spc="-125"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1" i="0" u="none" strike="noStrike" kern="1200" cap="none" spc="-125"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受講料</a:t>
            </a:r>
            <a:r>
              <a:rPr kumimoji="1" lang="en-US" altLang="ja-JP" sz="1100" b="1" i="0" u="none" strike="noStrike" kern="1200" cap="none" spc="-125"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1" i="0" u="none" strike="noStrike" kern="1200" cap="none" spc="-125"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オンライン（</a:t>
            </a:r>
            <a:r>
              <a:rPr kumimoji="1" lang="en-US" altLang="ja-JP" sz="1100" b="1" i="0" u="none" strike="noStrike" kern="1200" cap="none" spc="-125"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Zoom</a:t>
            </a:r>
            <a:r>
              <a:rPr kumimoji="1" lang="ja-JP" altLang="en-US" sz="1100" b="1" i="0" u="none" strike="noStrike" kern="1200" cap="none" spc="-125"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0" i="0" u="none" strike="noStrike" kern="1200" cap="none" spc="-125"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125"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¹</a:t>
            </a:r>
            <a:r>
              <a:rPr kumimoji="1" lang="ja-JP" altLang="en-US" sz="1100" b="1" i="0" u="none" strike="noStrike" kern="1200" cap="none" spc="-125"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の場合</a:t>
            </a:r>
            <a:r>
              <a:rPr kumimoji="1" lang="en-US" altLang="ja-JP" sz="1100" b="1" i="0" u="none" strike="noStrike" kern="1200" cap="none" spc="-125"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l" defTabSz="380985" rtl="0" eaLnBrk="1" fontAlgn="auto" latinLnBrk="0" hangingPunct="1">
              <a:lnSpc>
                <a:spcPts val="1500"/>
              </a:lnSpc>
              <a:spcBef>
                <a:spcPts val="0"/>
              </a:spcBef>
              <a:spcAft>
                <a:spcPts val="0"/>
              </a:spcAft>
              <a:buClrTx/>
              <a:buSzTx/>
              <a:buFontTx/>
              <a:buNone/>
              <a:tabLst/>
              <a:defRPr/>
            </a:pPr>
            <a:r>
              <a:rPr kumimoji="1" lang="ja-JP" altLang="en-US" sz="1000" b="1" i="0" u="none" strike="noStrike" kern="1200" cap="none" spc="-125"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 </a:t>
            </a:r>
            <a:r>
              <a:rPr kumimoji="1" lang="en-US" altLang="ja-JP" sz="1000" b="1" i="0" u="none" strike="noStrike" kern="1200" cap="none" spc="-125"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SJS</a:t>
            </a:r>
            <a:r>
              <a:rPr kumimoji="1" lang="ja-JP" altLang="en-US" sz="1000" b="1" i="0" u="none" strike="noStrike" kern="1200" cap="none" spc="-125"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会員</a:t>
            </a:r>
            <a:r>
              <a:rPr kumimoji="1" lang="ja-JP" altLang="en-US" sz="1000" b="0" i="0" u="none" strike="noStrike" kern="1200" cap="none" spc="-125"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000" b="0" i="0" u="none" strike="noStrike" kern="1200" cap="none" spc="-125"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²</a:t>
            </a:r>
            <a:r>
              <a:rPr kumimoji="1" lang="ja-JP" altLang="en-US" sz="1000" b="0" i="0" u="none" strike="noStrike" kern="1200" cap="none" spc="-125"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000" b="1" i="0" u="none" strike="noStrike" kern="1200" cap="none" spc="-125"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000" b="1" i="0" u="none" strike="noStrike" kern="1200" cap="none" spc="-125"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a:t>
            </a:r>
            <a:r>
              <a:rPr kumimoji="1" lang="ja-JP" altLang="en-US" sz="1000" b="1" i="0" u="none" strike="noStrike" kern="1200" cap="none" spc="-125"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000" b="1" i="0" u="none" strike="noStrike" kern="1200" cap="none" spc="-125"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300</a:t>
            </a:r>
            <a:r>
              <a:rPr kumimoji="1" lang="ja-JP" altLang="en-US" sz="1000" b="1" i="0" u="none" strike="noStrike" kern="1200" cap="none" spc="-125"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円／回（税込み）</a:t>
            </a:r>
            <a:endParaRPr kumimoji="1" lang="en-US" altLang="ja-JP" sz="1000" b="1" i="0" u="none" strike="noStrike" kern="1200" cap="none" spc="-125"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380985" rtl="0" eaLnBrk="1" fontAlgn="auto" latinLnBrk="0" hangingPunct="1">
              <a:lnSpc>
                <a:spcPts val="1500"/>
              </a:lnSpc>
              <a:spcBef>
                <a:spcPts val="0"/>
              </a:spcBef>
              <a:spcAft>
                <a:spcPts val="0"/>
              </a:spcAft>
              <a:buClrTx/>
              <a:buSzTx/>
              <a:buFontTx/>
              <a:buNone/>
              <a:tabLst/>
              <a:defRPr/>
            </a:pPr>
            <a:r>
              <a:rPr kumimoji="1" lang="ja-JP" altLang="en-US" sz="1000" b="1" i="0" u="none" strike="noStrike" kern="1200" cap="none" spc="-125" normalizeH="0" baseline="0" noProof="0" dirty="0">
                <a:ln>
                  <a:noFill/>
                </a:ln>
                <a:solidFill>
                  <a:srgbClr val="00B050"/>
                </a:solidFill>
                <a:effectLst/>
                <a:uLnTx/>
                <a:uFillTx/>
                <a:latin typeface="BIZ UDPゴシック" panose="020B0400000000000000" pitchFamily="50" charset="-128"/>
                <a:ea typeface="BIZ UDPゴシック" panose="020B0400000000000000" pitchFamily="50" charset="-128"/>
                <a:cs typeface="+mn-cs"/>
              </a:rPr>
              <a:t>（２） 全基連・県労働基準協会等</a:t>
            </a:r>
            <a:r>
              <a:rPr kumimoji="1" lang="ja-JP" altLang="en-US" sz="1000" i="0" u="none" strike="noStrike" kern="1200" cap="none" spc="-125"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000" i="0" u="none" strike="noStrike" kern="1200" cap="none" spc="-125"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³</a:t>
            </a:r>
            <a:r>
              <a:rPr kumimoji="1" lang="ja-JP" altLang="en-US" sz="1000" i="0" u="none" strike="noStrike" kern="1200" cap="none" spc="-125"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000" b="1" i="0" u="none" strike="noStrike" kern="1200" cap="none" spc="-125"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000" b="1" i="0" u="none" strike="noStrike" kern="1200" cap="none" spc="-125" normalizeH="0" baseline="0" noProof="0" dirty="0">
                <a:ln>
                  <a:noFill/>
                </a:ln>
                <a:solidFill>
                  <a:srgbClr val="00B050"/>
                </a:solidFill>
                <a:effectLst/>
                <a:uLnTx/>
                <a:uFillTx/>
                <a:latin typeface="BIZ UDPゴシック" panose="020B0400000000000000" pitchFamily="50" charset="-128"/>
                <a:ea typeface="BIZ UDPゴシック" panose="020B0400000000000000" pitchFamily="50" charset="-128"/>
                <a:cs typeface="+mn-cs"/>
              </a:rPr>
              <a:t>３，３００円／回（税込み）</a:t>
            </a:r>
            <a:endParaRPr kumimoji="1" lang="en-US" altLang="ja-JP" sz="1000" b="1" i="0" u="none" strike="noStrike" kern="1200" cap="none" spc="-125" normalizeH="0" baseline="0" noProof="0" dirty="0">
              <a:ln>
                <a:noFill/>
              </a:ln>
              <a:solidFill>
                <a:srgbClr val="00B05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380985" rtl="0" eaLnBrk="1" fontAlgn="auto" latinLnBrk="0" hangingPunct="1">
              <a:lnSpc>
                <a:spcPts val="1500"/>
              </a:lnSpc>
              <a:spcBef>
                <a:spcPts val="0"/>
              </a:spcBef>
              <a:spcAft>
                <a:spcPts val="0"/>
              </a:spcAft>
              <a:buClrTx/>
              <a:buSzTx/>
              <a:buFontTx/>
              <a:buNone/>
              <a:tabLst/>
              <a:defRPr/>
            </a:pPr>
            <a:r>
              <a:rPr kumimoji="1" lang="ja-JP" altLang="en-US" sz="1000" b="1" i="0" u="none" strike="noStrike" kern="1200" cap="none" spc="-125"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（３） 上記以外一般　　　　　　　　　　　　 ４，４００円／回（税込み）</a:t>
            </a:r>
          </a:p>
          <a:p>
            <a:pPr marL="0" marR="0" lvl="0" indent="0" algn="l" defTabSz="380985" rtl="0" eaLnBrk="1" fontAlgn="auto" latinLnBrk="0" hangingPunct="1">
              <a:lnSpc>
                <a:spcPts val="1500"/>
              </a:lnSpc>
              <a:spcBef>
                <a:spcPts val="0"/>
              </a:spcBef>
              <a:spcAft>
                <a:spcPts val="0"/>
              </a:spcAft>
              <a:buClrTx/>
              <a:buSzTx/>
              <a:buFontTx/>
              <a:buNone/>
              <a:tabLst/>
              <a:defRPr/>
            </a:pPr>
            <a:r>
              <a:rPr kumimoji="1" lang="en-US" altLang="ja-JP" sz="1000" spc="-125" dirty="0">
                <a:solidFill>
                  <a:prstClr val="black"/>
                </a:solidFill>
                <a:latin typeface="BIZ UDPゴシック" panose="020B0400000000000000" pitchFamily="50" charset="-128"/>
                <a:ea typeface="BIZ UDPゴシック" panose="020B0400000000000000" pitchFamily="50" charset="-128"/>
              </a:rPr>
              <a:t>※</a:t>
            </a:r>
            <a:r>
              <a:rPr kumimoji="1" lang="ja-JP" altLang="en-US" sz="1000" i="0" u="none" strike="noStrike" kern="1200" cap="none" spc="-125"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テキストは、各回ともオリジナルのレジュメをデータで提供。</a:t>
            </a:r>
          </a:p>
        </p:txBody>
      </p:sp>
      <p:graphicFrame>
        <p:nvGraphicFramePr>
          <p:cNvPr id="46" name="表 45">
            <a:extLst>
              <a:ext uri="{FF2B5EF4-FFF2-40B4-BE49-F238E27FC236}">
                <a16:creationId xmlns:a16="http://schemas.microsoft.com/office/drawing/2014/main" id="{842C1FB9-48F0-DA65-0E34-0F25D8B7843A}"/>
              </a:ext>
            </a:extLst>
          </p:cNvPr>
          <p:cNvGraphicFramePr>
            <a:graphicFrameLocks noGrp="1"/>
          </p:cNvGraphicFramePr>
          <p:nvPr>
            <p:extLst>
              <p:ext uri="{D42A27DB-BD31-4B8C-83A1-F6EECF244321}">
                <p14:modId xmlns:p14="http://schemas.microsoft.com/office/powerpoint/2010/main" val="1167459601"/>
              </p:ext>
            </p:extLst>
          </p:nvPr>
        </p:nvGraphicFramePr>
        <p:xfrm>
          <a:off x="7408912" y="51838"/>
          <a:ext cx="1705821" cy="3177540"/>
        </p:xfrm>
        <a:graphic>
          <a:graphicData uri="http://schemas.openxmlformats.org/drawingml/2006/table">
            <a:tbl>
              <a:tblPr firstRow="1" bandRow="1">
                <a:tableStyleId>{5C22544A-7EE6-4342-B048-85BDC9FD1C3A}</a:tableStyleId>
              </a:tblPr>
              <a:tblGrid>
                <a:gridCol w="1705821">
                  <a:extLst>
                    <a:ext uri="{9D8B030D-6E8A-4147-A177-3AD203B41FA5}">
                      <a16:colId xmlns:a16="http://schemas.microsoft.com/office/drawing/2014/main" val="329909515"/>
                    </a:ext>
                  </a:extLst>
                </a:gridCol>
              </a:tblGrid>
              <a:tr h="370840">
                <a:tc>
                  <a:txBody>
                    <a:bodyPr/>
                    <a:lstStyle/>
                    <a:p>
                      <a:pPr algn="ctr"/>
                      <a:r>
                        <a:rPr kumimoji="1" lang="ja-JP" altLang="en-US" dirty="0"/>
                        <a:t>回数と日程</a:t>
                      </a:r>
                      <a:endParaRPr kumimoji="1" lang="en-US" altLang="ja-JP" dirty="0"/>
                    </a:p>
                    <a:p>
                      <a:pPr algn="ctr"/>
                      <a:r>
                        <a:rPr kumimoji="1" lang="en-US" altLang="ja-JP" dirty="0"/>
                        <a:t>(2025</a:t>
                      </a:r>
                      <a:r>
                        <a:rPr kumimoji="1" lang="ja-JP" altLang="en-US" dirty="0"/>
                        <a:t>年</a:t>
                      </a:r>
                      <a:r>
                        <a:rPr kumimoji="1" lang="en-US" altLang="ja-JP" dirty="0"/>
                        <a:t>)</a:t>
                      </a:r>
                      <a:endParaRPr kumimoji="1" lang="ja-JP" altLang="en-US" dirty="0"/>
                    </a:p>
                  </a:txBody>
                  <a:tcPr/>
                </a:tc>
                <a:extLst>
                  <a:ext uri="{0D108BD9-81ED-4DB2-BD59-A6C34878D82A}">
                    <a16:rowId xmlns:a16="http://schemas.microsoft.com/office/drawing/2014/main" val="307581070"/>
                  </a:ext>
                </a:extLst>
              </a:tr>
              <a:tr h="285213">
                <a:tc>
                  <a:txBody>
                    <a:bodyPr/>
                    <a:lstStyle/>
                    <a:p>
                      <a:pPr algn="r"/>
                      <a:r>
                        <a:rPr kumimoji="1" lang="ja-JP" altLang="en-US" dirty="0">
                          <a:latin typeface="游ゴシック Medium" panose="020B0500000000000000" pitchFamily="50" charset="-128"/>
                          <a:ea typeface="游ゴシック Medium" panose="020B0500000000000000" pitchFamily="50" charset="-128"/>
                        </a:rPr>
                        <a:t>第</a:t>
                      </a:r>
                      <a:r>
                        <a:rPr kumimoji="1" lang="en-US" altLang="ja-JP" dirty="0">
                          <a:latin typeface="游ゴシック Medium" panose="020B0500000000000000" pitchFamily="50" charset="-128"/>
                          <a:ea typeface="游ゴシック Medium" panose="020B0500000000000000" pitchFamily="50" charset="-128"/>
                        </a:rPr>
                        <a:t>1</a:t>
                      </a:r>
                      <a:r>
                        <a:rPr kumimoji="1" lang="ja-JP" altLang="en-US" dirty="0">
                          <a:latin typeface="游ゴシック Medium" panose="020B0500000000000000" pitchFamily="50" charset="-128"/>
                          <a:ea typeface="游ゴシック Medium" panose="020B0500000000000000" pitchFamily="50" charset="-128"/>
                        </a:rPr>
                        <a:t>回  </a:t>
                      </a:r>
                      <a:r>
                        <a:rPr kumimoji="1" lang="en-US" altLang="ja-JP" dirty="0">
                          <a:latin typeface="游ゴシック Medium" panose="020B0500000000000000" pitchFamily="50" charset="-128"/>
                          <a:ea typeface="游ゴシック Medium" panose="020B0500000000000000" pitchFamily="50" charset="-128"/>
                        </a:rPr>
                        <a:t>4</a:t>
                      </a:r>
                      <a:r>
                        <a:rPr kumimoji="1" lang="ja-JP" altLang="en-US" dirty="0">
                          <a:latin typeface="游ゴシック Medium" panose="020B0500000000000000" pitchFamily="50" charset="-128"/>
                          <a:ea typeface="游ゴシック Medium" panose="020B0500000000000000" pitchFamily="50" charset="-128"/>
                        </a:rPr>
                        <a:t>月</a:t>
                      </a:r>
                      <a:r>
                        <a:rPr kumimoji="1" lang="en-US" altLang="ja-JP" dirty="0">
                          <a:latin typeface="游ゴシック Medium" panose="020B0500000000000000" pitchFamily="50" charset="-128"/>
                          <a:ea typeface="游ゴシック Medium" panose="020B0500000000000000" pitchFamily="50" charset="-128"/>
                        </a:rPr>
                        <a:t>16</a:t>
                      </a:r>
                      <a:r>
                        <a:rPr kumimoji="1" lang="ja-JP" altLang="en-US" dirty="0">
                          <a:latin typeface="游ゴシック Medium" panose="020B0500000000000000" pitchFamily="50" charset="-128"/>
                          <a:ea typeface="游ゴシック Medium" panose="020B0500000000000000" pitchFamily="50" charset="-128"/>
                        </a:rPr>
                        <a:t>日</a:t>
                      </a:r>
                      <a:r>
                        <a:rPr kumimoji="1" lang="en-US" altLang="ja-JP" dirty="0">
                          <a:latin typeface="游ゴシック Medium" panose="020B0500000000000000" pitchFamily="50" charset="-128"/>
                          <a:ea typeface="游ゴシック Medium" panose="020B0500000000000000" pitchFamily="50" charset="-128"/>
                        </a:rPr>
                        <a:t>(</a:t>
                      </a:r>
                      <a:r>
                        <a:rPr kumimoji="1" lang="ja-JP" altLang="en-US" dirty="0">
                          <a:latin typeface="游ゴシック Medium" panose="020B0500000000000000" pitchFamily="50" charset="-128"/>
                          <a:ea typeface="游ゴシック Medium" panose="020B0500000000000000" pitchFamily="50" charset="-128"/>
                        </a:rPr>
                        <a:t>水</a:t>
                      </a:r>
                      <a:r>
                        <a:rPr kumimoji="1" lang="en-US" altLang="ja-JP" dirty="0">
                          <a:latin typeface="游ゴシック Medium" panose="020B0500000000000000" pitchFamily="50" charset="-128"/>
                          <a:ea typeface="游ゴシック Medium" panose="020B0500000000000000" pitchFamily="50" charset="-128"/>
                        </a:rPr>
                        <a:t>)</a:t>
                      </a:r>
                      <a:endParaRPr kumimoji="1" lang="ja-JP" altLang="en-US" dirty="0">
                        <a:latin typeface="游ゴシック Medium" panose="020B0500000000000000" pitchFamily="50" charset="-128"/>
                        <a:ea typeface="游ゴシック Medium" panose="020B0500000000000000" pitchFamily="50" charset="-128"/>
                      </a:endParaRPr>
                    </a:p>
                  </a:txBody>
                  <a:tcPr anchor="ctr"/>
                </a:tc>
                <a:extLst>
                  <a:ext uri="{0D108BD9-81ED-4DB2-BD59-A6C34878D82A}">
                    <a16:rowId xmlns:a16="http://schemas.microsoft.com/office/drawing/2014/main" val="273494017"/>
                  </a:ext>
                </a:extLst>
              </a:tr>
              <a:tr h="269973">
                <a:tc>
                  <a:txBody>
                    <a:bodyPr/>
                    <a:lstStyle/>
                    <a:p>
                      <a:pPr algn="r"/>
                      <a:r>
                        <a:rPr kumimoji="1" lang="ja-JP" altLang="en-US" dirty="0">
                          <a:latin typeface="游ゴシック Medium" panose="020B0500000000000000" pitchFamily="50" charset="-128"/>
                          <a:ea typeface="游ゴシック Medium" panose="020B0500000000000000" pitchFamily="50" charset="-128"/>
                        </a:rPr>
                        <a:t>第</a:t>
                      </a:r>
                      <a:r>
                        <a:rPr kumimoji="1" lang="en-US" altLang="ja-JP" dirty="0">
                          <a:latin typeface="游ゴシック Medium" panose="020B0500000000000000" pitchFamily="50" charset="-128"/>
                          <a:ea typeface="游ゴシック Medium" panose="020B0500000000000000" pitchFamily="50" charset="-128"/>
                        </a:rPr>
                        <a:t>2</a:t>
                      </a:r>
                      <a:r>
                        <a:rPr kumimoji="1" lang="ja-JP" altLang="en-US" dirty="0">
                          <a:latin typeface="游ゴシック Medium" panose="020B0500000000000000" pitchFamily="50" charset="-128"/>
                          <a:ea typeface="游ゴシック Medium" panose="020B0500000000000000" pitchFamily="50" charset="-128"/>
                        </a:rPr>
                        <a:t>回  </a:t>
                      </a:r>
                      <a:r>
                        <a:rPr kumimoji="1" lang="en-US" altLang="ja-JP" dirty="0">
                          <a:latin typeface="游ゴシック Medium" panose="020B0500000000000000" pitchFamily="50" charset="-128"/>
                          <a:ea typeface="游ゴシック Medium" panose="020B0500000000000000" pitchFamily="50" charset="-128"/>
                        </a:rPr>
                        <a:t>5</a:t>
                      </a:r>
                      <a:r>
                        <a:rPr kumimoji="1" lang="ja-JP" altLang="en-US" dirty="0">
                          <a:latin typeface="游ゴシック Medium" panose="020B0500000000000000" pitchFamily="50" charset="-128"/>
                          <a:ea typeface="游ゴシック Medium" panose="020B0500000000000000" pitchFamily="50" charset="-128"/>
                        </a:rPr>
                        <a:t>月</a:t>
                      </a:r>
                      <a:r>
                        <a:rPr kumimoji="1" lang="en-US" altLang="ja-JP" dirty="0">
                          <a:latin typeface="游ゴシック Medium" panose="020B0500000000000000" pitchFamily="50" charset="-128"/>
                          <a:ea typeface="游ゴシック Medium" panose="020B0500000000000000" pitchFamily="50" charset="-128"/>
                        </a:rPr>
                        <a:t>21</a:t>
                      </a:r>
                      <a:r>
                        <a:rPr kumimoji="1" lang="ja-JP" altLang="en-US" dirty="0">
                          <a:latin typeface="游ゴシック Medium" panose="020B0500000000000000" pitchFamily="50" charset="-128"/>
                          <a:ea typeface="游ゴシック Medium" panose="020B0500000000000000" pitchFamily="50" charset="-128"/>
                        </a:rPr>
                        <a:t>日</a:t>
                      </a:r>
                      <a:r>
                        <a:rPr kumimoji="1" lang="en-US" altLang="ja-JP" dirty="0">
                          <a:latin typeface="游ゴシック Medium" panose="020B0500000000000000" pitchFamily="50" charset="-128"/>
                          <a:ea typeface="游ゴシック Medium" panose="020B0500000000000000" pitchFamily="50" charset="-128"/>
                        </a:rPr>
                        <a:t>(</a:t>
                      </a:r>
                      <a:r>
                        <a:rPr kumimoji="1" lang="ja-JP" altLang="en-US" dirty="0">
                          <a:latin typeface="游ゴシック Medium" panose="020B0500000000000000" pitchFamily="50" charset="-128"/>
                          <a:ea typeface="游ゴシック Medium" panose="020B0500000000000000" pitchFamily="50" charset="-128"/>
                        </a:rPr>
                        <a:t>水</a:t>
                      </a:r>
                      <a:r>
                        <a:rPr kumimoji="1" lang="en-US" altLang="ja-JP" dirty="0">
                          <a:latin typeface="游ゴシック Medium" panose="020B0500000000000000" pitchFamily="50" charset="-128"/>
                          <a:ea typeface="游ゴシック Medium" panose="020B0500000000000000" pitchFamily="50" charset="-128"/>
                        </a:rPr>
                        <a:t>)</a:t>
                      </a:r>
                      <a:endParaRPr kumimoji="1" lang="ja-JP" altLang="en-US" dirty="0">
                        <a:latin typeface="游ゴシック Medium" panose="020B0500000000000000" pitchFamily="50" charset="-128"/>
                        <a:ea typeface="游ゴシック Medium" panose="020B0500000000000000" pitchFamily="50" charset="-128"/>
                      </a:endParaRPr>
                    </a:p>
                  </a:txBody>
                  <a:tcPr anchor="ctr"/>
                </a:tc>
                <a:extLst>
                  <a:ext uri="{0D108BD9-81ED-4DB2-BD59-A6C34878D82A}">
                    <a16:rowId xmlns:a16="http://schemas.microsoft.com/office/drawing/2014/main" val="448459174"/>
                  </a:ext>
                </a:extLst>
              </a:tr>
              <a:tr h="231873">
                <a:tc>
                  <a:txBody>
                    <a:bodyPr/>
                    <a:lstStyle/>
                    <a:p>
                      <a:pPr algn="r"/>
                      <a:r>
                        <a:rPr kumimoji="1" lang="ja-JP" altLang="en-US" dirty="0">
                          <a:latin typeface="游ゴシック Medium" panose="020B0500000000000000" pitchFamily="50" charset="-128"/>
                          <a:ea typeface="游ゴシック Medium" panose="020B0500000000000000" pitchFamily="50" charset="-128"/>
                        </a:rPr>
                        <a:t>第</a:t>
                      </a:r>
                      <a:r>
                        <a:rPr kumimoji="1" lang="en-US" altLang="ja-JP" dirty="0">
                          <a:latin typeface="游ゴシック Medium" panose="020B0500000000000000" pitchFamily="50" charset="-128"/>
                          <a:ea typeface="游ゴシック Medium" panose="020B0500000000000000" pitchFamily="50" charset="-128"/>
                        </a:rPr>
                        <a:t>3</a:t>
                      </a:r>
                      <a:r>
                        <a:rPr kumimoji="1" lang="ja-JP" altLang="en-US" dirty="0">
                          <a:latin typeface="游ゴシック Medium" panose="020B0500000000000000" pitchFamily="50" charset="-128"/>
                          <a:ea typeface="游ゴシック Medium" panose="020B0500000000000000" pitchFamily="50" charset="-128"/>
                        </a:rPr>
                        <a:t>回  </a:t>
                      </a:r>
                      <a:r>
                        <a:rPr kumimoji="1" lang="en-US" altLang="ja-JP" dirty="0">
                          <a:latin typeface="游ゴシック Medium" panose="020B0500000000000000" pitchFamily="50" charset="-128"/>
                          <a:ea typeface="游ゴシック Medium" panose="020B0500000000000000" pitchFamily="50" charset="-128"/>
                        </a:rPr>
                        <a:t>6</a:t>
                      </a:r>
                      <a:r>
                        <a:rPr kumimoji="1" lang="ja-JP" altLang="en-US" dirty="0">
                          <a:latin typeface="游ゴシック Medium" panose="020B0500000000000000" pitchFamily="50" charset="-128"/>
                          <a:ea typeface="游ゴシック Medium" panose="020B0500000000000000" pitchFamily="50" charset="-128"/>
                        </a:rPr>
                        <a:t>月</a:t>
                      </a:r>
                      <a:r>
                        <a:rPr kumimoji="1" lang="en-US" altLang="ja-JP" dirty="0">
                          <a:latin typeface="游ゴシック Medium" panose="020B0500000000000000" pitchFamily="50" charset="-128"/>
                          <a:ea typeface="游ゴシック Medium" panose="020B0500000000000000" pitchFamily="50" charset="-128"/>
                        </a:rPr>
                        <a:t>18</a:t>
                      </a:r>
                      <a:r>
                        <a:rPr kumimoji="1" lang="ja-JP" altLang="en-US" dirty="0">
                          <a:latin typeface="游ゴシック Medium" panose="020B0500000000000000" pitchFamily="50" charset="-128"/>
                          <a:ea typeface="游ゴシック Medium" panose="020B0500000000000000" pitchFamily="50" charset="-128"/>
                        </a:rPr>
                        <a:t>日</a:t>
                      </a:r>
                      <a:r>
                        <a:rPr kumimoji="1" lang="en-US" altLang="ja-JP" dirty="0">
                          <a:latin typeface="游ゴシック Medium" panose="020B0500000000000000" pitchFamily="50" charset="-128"/>
                          <a:ea typeface="游ゴシック Medium" panose="020B0500000000000000" pitchFamily="50" charset="-128"/>
                        </a:rPr>
                        <a:t>(</a:t>
                      </a:r>
                      <a:r>
                        <a:rPr kumimoji="1" lang="ja-JP" altLang="en-US" dirty="0">
                          <a:latin typeface="游ゴシック Medium" panose="020B0500000000000000" pitchFamily="50" charset="-128"/>
                          <a:ea typeface="游ゴシック Medium" panose="020B0500000000000000" pitchFamily="50" charset="-128"/>
                        </a:rPr>
                        <a:t>水</a:t>
                      </a:r>
                      <a:r>
                        <a:rPr kumimoji="1" lang="en-US" altLang="ja-JP" dirty="0">
                          <a:latin typeface="游ゴシック Medium" panose="020B0500000000000000" pitchFamily="50" charset="-128"/>
                          <a:ea typeface="游ゴシック Medium" panose="020B0500000000000000" pitchFamily="50" charset="-128"/>
                        </a:rPr>
                        <a:t>)</a:t>
                      </a:r>
                      <a:endParaRPr kumimoji="1" lang="ja-JP" altLang="en-US" dirty="0">
                        <a:latin typeface="游ゴシック Medium" panose="020B0500000000000000" pitchFamily="50" charset="-128"/>
                        <a:ea typeface="游ゴシック Medium" panose="020B0500000000000000" pitchFamily="50" charset="-128"/>
                      </a:endParaRPr>
                    </a:p>
                  </a:txBody>
                  <a:tcPr anchor="ctr"/>
                </a:tc>
                <a:extLst>
                  <a:ext uri="{0D108BD9-81ED-4DB2-BD59-A6C34878D82A}">
                    <a16:rowId xmlns:a16="http://schemas.microsoft.com/office/drawing/2014/main" val="3018669890"/>
                  </a:ext>
                </a:extLst>
              </a:tr>
              <a:tr h="227526">
                <a:tc>
                  <a:txBody>
                    <a:bodyPr/>
                    <a:lstStyle/>
                    <a:p>
                      <a:pPr algn="r"/>
                      <a:r>
                        <a:rPr kumimoji="1" lang="ja-JP" altLang="en-US" dirty="0">
                          <a:latin typeface="游ゴシック Medium" panose="020B0500000000000000" pitchFamily="50" charset="-128"/>
                          <a:ea typeface="游ゴシック Medium" panose="020B0500000000000000" pitchFamily="50" charset="-128"/>
                        </a:rPr>
                        <a:t>第</a:t>
                      </a:r>
                      <a:r>
                        <a:rPr kumimoji="1" lang="en-US" altLang="ja-JP" dirty="0">
                          <a:latin typeface="游ゴシック Medium" panose="020B0500000000000000" pitchFamily="50" charset="-128"/>
                          <a:ea typeface="游ゴシック Medium" panose="020B0500000000000000" pitchFamily="50" charset="-128"/>
                        </a:rPr>
                        <a:t>4</a:t>
                      </a:r>
                      <a:r>
                        <a:rPr kumimoji="1" lang="ja-JP" altLang="en-US" dirty="0">
                          <a:latin typeface="游ゴシック Medium" panose="020B0500000000000000" pitchFamily="50" charset="-128"/>
                          <a:ea typeface="游ゴシック Medium" panose="020B0500000000000000" pitchFamily="50" charset="-128"/>
                        </a:rPr>
                        <a:t>回  </a:t>
                      </a:r>
                      <a:r>
                        <a:rPr kumimoji="1" lang="en-US" altLang="ja-JP" dirty="0">
                          <a:latin typeface="游ゴシック Medium" panose="020B0500000000000000" pitchFamily="50" charset="-128"/>
                          <a:ea typeface="游ゴシック Medium" panose="020B0500000000000000" pitchFamily="50" charset="-128"/>
                        </a:rPr>
                        <a:t>7</a:t>
                      </a:r>
                      <a:r>
                        <a:rPr kumimoji="1" lang="ja-JP" altLang="en-US" dirty="0">
                          <a:latin typeface="游ゴシック Medium" panose="020B0500000000000000" pitchFamily="50" charset="-128"/>
                          <a:ea typeface="游ゴシック Medium" panose="020B0500000000000000" pitchFamily="50" charset="-128"/>
                        </a:rPr>
                        <a:t>月</a:t>
                      </a:r>
                      <a:r>
                        <a:rPr kumimoji="1" lang="en-US" altLang="ja-JP" dirty="0">
                          <a:latin typeface="游ゴシック Medium" panose="020B0500000000000000" pitchFamily="50" charset="-128"/>
                          <a:ea typeface="游ゴシック Medium" panose="020B0500000000000000" pitchFamily="50" charset="-128"/>
                        </a:rPr>
                        <a:t>16</a:t>
                      </a:r>
                      <a:r>
                        <a:rPr kumimoji="1" lang="ja-JP" altLang="en-US" dirty="0">
                          <a:latin typeface="游ゴシック Medium" panose="020B0500000000000000" pitchFamily="50" charset="-128"/>
                          <a:ea typeface="游ゴシック Medium" panose="020B0500000000000000" pitchFamily="50" charset="-128"/>
                        </a:rPr>
                        <a:t>日</a:t>
                      </a:r>
                      <a:r>
                        <a:rPr kumimoji="1" lang="en-US" altLang="ja-JP" dirty="0">
                          <a:latin typeface="游ゴシック Medium" panose="020B0500000000000000" pitchFamily="50" charset="-128"/>
                          <a:ea typeface="游ゴシック Medium" panose="020B0500000000000000" pitchFamily="50" charset="-128"/>
                        </a:rPr>
                        <a:t>(</a:t>
                      </a:r>
                      <a:r>
                        <a:rPr kumimoji="1" lang="ja-JP" altLang="en-US" dirty="0">
                          <a:latin typeface="游ゴシック Medium" panose="020B0500000000000000" pitchFamily="50" charset="-128"/>
                          <a:ea typeface="游ゴシック Medium" panose="020B0500000000000000" pitchFamily="50" charset="-128"/>
                        </a:rPr>
                        <a:t>水</a:t>
                      </a:r>
                      <a:r>
                        <a:rPr kumimoji="1" lang="en-US" altLang="ja-JP" dirty="0">
                          <a:latin typeface="游ゴシック Medium" panose="020B0500000000000000" pitchFamily="50" charset="-128"/>
                          <a:ea typeface="游ゴシック Medium" panose="020B0500000000000000" pitchFamily="50" charset="-128"/>
                        </a:rPr>
                        <a:t>)</a:t>
                      </a:r>
                      <a:endParaRPr kumimoji="1" lang="ja-JP" altLang="en-US" dirty="0">
                        <a:latin typeface="游ゴシック Medium" panose="020B0500000000000000" pitchFamily="50" charset="-128"/>
                        <a:ea typeface="游ゴシック Medium" panose="020B0500000000000000" pitchFamily="50" charset="-128"/>
                      </a:endParaRPr>
                    </a:p>
                  </a:txBody>
                  <a:tcPr anchor="ctr"/>
                </a:tc>
                <a:extLst>
                  <a:ext uri="{0D108BD9-81ED-4DB2-BD59-A6C34878D82A}">
                    <a16:rowId xmlns:a16="http://schemas.microsoft.com/office/drawing/2014/main" val="3415761324"/>
                  </a:ext>
                </a:extLst>
              </a:tr>
              <a:tr h="0">
                <a:tc>
                  <a:txBody>
                    <a:bodyPr/>
                    <a:lstStyle/>
                    <a:p>
                      <a:pPr algn="r"/>
                      <a:r>
                        <a:rPr kumimoji="1" lang="ja-JP" altLang="en-US" dirty="0">
                          <a:latin typeface="游ゴシック Medium" panose="020B0500000000000000" pitchFamily="50" charset="-128"/>
                          <a:ea typeface="游ゴシック Medium" panose="020B0500000000000000" pitchFamily="50" charset="-128"/>
                        </a:rPr>
                        <a:t>第</a:t>
                      </a:r>
                      <a:r>
                        <a:rPr kumimoji="1" lang="en-US" altLang="ja-JP" dirty="0">
                          <a:latin typeface="游ゴシック Medium" panose="020B0500000000000000" pitchFamily="50" charset="-128"/>
                          <a:ea typeface="游ゴシック Medium" panose="020B0500000000000000" pitchFamily="50" charset="-128"/>
                        </a:rPr>
                        <a:t>5</a:t>
                      </a:r>
                      <a:r>
                        <a:rPr kumimoji="1" lang="ja-JP" altLang="en-US" dirty="0">
                          <a:latin typeface="游ゴシック Medium" panose="020B0500000000000000" pitchFamily="50" charset="-128"/>
                          <a:ea typeface="游ゴシック Medium" panose="020B0500000000000000" pitchFamily="50" charset="-128"/>
                        </a:rPr>
                        <a:t>回  </a:t>
                      </a:r>
                      <a:r>
                        <a:rPr kumimoji="1" lang="en-US" altLang="ja-JP" dirty="0">
                          <a:latin typeface="游ゴシック Medium" panose="020B0500000000000000" pitchFamily="50" charset="-128"/>
                          <a:ea typeface="游ゴシック Medium" panose="020B0500000000000000" pitchFamily="50" charset="-128"/>
                        </a:rPr>
                        <a:t>8</a:t>
                      </a:r>
                      <a:r>
                        <a:rPr kumimoji="1" lang="ja-JP" altLang="en-US" dirty="0">
                          <a:latin typeface="游ゴシック Medium" panose="020B0500000000000000" pitchFamily="50" charset="-128"/>
                          <a:ea typeface="游ゴシック Medium" panose="020B0500000000000000" pitchFamily="50" charset="-128"/>
                        </a:rPr>
                        <a:t>月</a:t>
                      </a:r>
                      <a:r>
                        <a:rPr kumimoji="1" lang="en-US" altLang="ja-JP" dirty="0">
                          <a:latin typeface="游ゴシック Medium" panose="020B0500000000000000" pitchFamily="50" charset="-128"/>
                          <a:ea typeface="游ゴシック Medium" panose="020B0500000000000000" pitchFamily="50" charset="-128"/>
                        </a:rPr>
                        <a:t>20</a:t>
                      </a:r>
                      <a:r>
                        <a:rPr kumimoji="1" lang="ja-JP" altLang="en-US" dirty="0">
                          <a:latin typeface="游ゴシック Medium" panose="020B0500000000000000" pitchFamily="50" charset="-128"/>
                          <a:ea typeface="游ゴシック Medium" panose="020B0500000000000000" pitchFamily="50" charset="-128"/>
                        </a:rPr>
                        <a:t>日</a:t>
                      </a:r>
                      <a:r>
                        <a:rPr kumimoji="1" lang="en-US" altLang="ja-JP" dirty="0">
                          <a:latin typeface="游ゴシック Medium" panose="020B0500000000000000" pitchFamily="50" charset="-128"/>
                          <a:ea typeface="游ゴシック Medium" panose="020B0500000000000000" pitchFamily="50" charset="-128"/>
                        </a:rPr>
                        <a:t>(</a:t>
                      </a:r>
                      <a:r>
                        <a:rPr kumimoji="1" lang="ja-JP" altLang="en-US" dirty="0">
                          <a:latin typeface="游ゴシック Medium" panose="020B0500000000000000" pitchFamily="50" charset="-128"/>
                          <a:ea typeface="游ゴシック Medium" panose="020B0500000000000000" pitchFamily="50" charset="-128"/>
                        </a:rPr>
                        <a:t>水</a:t>
                      </a:r>
                      <a:r>
                        <a:rPr kumimoji="1" lang="en-US" altLang="ja-JP" dirty="0">
                          <a:latin typeface="游ゴシック Medium" panose="020B0500000000000000" pitchFamily="50" charset="-128"/>
                          <a:ea typeface="游ゴシック Medium" panose="020B0500000000000000" pitchFamily="50" charset="-128"/>
                        </a:rPr>
                        <a:t>)</a:t>
                      </a:r>
                      <a:endParaRPr kumimoji="1" lang="ja-JP" altLang="en-US" dirty="0">
                        <a:latin typeface="游ゴシック Medium" panose="020B0500000000000000" pitchFamily="50" charset="-128"/>
                        <a:ea typeface="游ゴシック Medium" panose="020B0500000000000000" pitchFamily="50" charset="-128"/>
                      </a:endParaRPr>
                    </a:p>
                  </a:txBody>
                  <a:tcPr anchor="ctr"/>
                </a:tc>
                <a:extLst>
                  <a:ext uri="{0D108BD9-81ED-4DB2-BD59-A6C34878D82A}">
                    <a16:rowId xmlns:a16="http://schemas.microsoft.com/office/drawing/2014/main" val="208962230"/>
                  </a:ext>
                </a:extLst>
              </a:tr>
              <a:tr h="165325">
                <a:tc>
                  <a:txBody>
                    <a:bodyPr/>
                    <a:lstStyle/>
                    <a:p>
                      <a:pPr algn="r"/>
                      <a:r>
                        <a:rPr kumimoji="1" lang="ja-JP" altLang="en-US" dirty="0">
                          <a:latin typeface="游ゴシック Medium" panose="020B0500000000000000" pitchFamily="50" charset="-128"/>
                          <a:ea typeface="游ゴシック Medium" panose="020B0500000000000000" pitchFamily="50" charset="-128"/>
                        </a:rPr>
                        <a:t>第</a:t>
                      </a:r>
                      <a:r>
                        <a:rPr kumimoji="1" lang="en-US" altLang="ja-JP" dirty="0">
                          <a:latin typeface="游ゴシック Medium" panose="020B0500000000000000" pitchFamily="50" charset="-128"/>
                          <a:ea typeface="游ゴシック Medium" panose="020B0500000000000000" pitchFamily="50" charset="-128"/>
                        </a:rPr>
                        <a:t>6</a:t>
                      </a:r>
                      <a:r>
                        <a:rPr kumimoji="1" lang="ja-JP" altLang="en-US" dirty="0">
                          <a:latin typeface="游ゴシック Medium" panose="020B0500000000000000" pitchFamily="50" charset="-128"/>
                          <a:ea typeface="游ゴシック Medium" panose="020B0500000000000000" pitchFamily="50" charset="-128"/>
                        </a:rPr>
                        <a:t>回  </a:t>
                      </a:r>
                      <a:r>
                        <a:rPr kumimoji="1" lang="en-US" altLang="ja-JP" dirty="0">
                          <a:latin typeface="游ゴシック Medium" panose="020B0500000000000000" pitchFamily="50" charset="-128"/>
                          <a:ea typeface="游ゴシック Medium" panose="020B0500000000000000" pitchFamily="50" charset="-128"/>
                        </a:rPr>
                        <a:t>9</a:t>
                      </a:r>
                      <a:r>
                        <a:rPr kumimoji="1" lang="ja-JP" altLang="en-US" dirty="0">
                          <a:latin typeface="游ゴシック Medium" panose="020B0500000000000000" pitchFamily="50" charset="-128"/>
                          <a:ea typeface="游ゴシック Medium" panose="020B0500000000000000" pitchFamily="50" charset="-128"/>
                        </a:rPr>
                        <a:t>月</a:t>
                      </a:r>
                      <a:r>
                        <a:rPr kumimoji="1" lang="en-US" altLang="ja-JP" dirty="0">
                          <a:latin typeface="游ゴシック Medium" panose="020B0500000000000000" pitchFamily="50" charset="-128"/>
                          <a:ea typeface="游ゴシック Medium" panose="020B0500000000000000" pitchFamily="50" charset="-128"/>
                        </a:rPr>
                        <a:t>17</a:t>
                      </a:r>
                      <a:r>
                        <a:rPr kumimoji="1" lang="ja-JP" altLang="en-US" dirty="0">
                          <a:latin typeface="游ゴシック Medium" panose="020B0500000000000000" pitchFamily="50" charset="-128"/>
                          <a:ea typeface="游ゴシック Medium" panose="020B0500000000000000" pitchFamily="50" charset="-128"/>
                        </a:rPr>
                        <a:t>日</a:t>
                      </a:r>
                      <a:r>
                        <a:rPr kumimoji="1" lang="en-US" altLang="ja-JP" dirty="0">
                          <a:latin typeface="游ゴシック Medium" panose="020B0500000000000000" pitchFamily="50" charset="-128"/>
                          <a:ea typeface="游ゴシック Medium" panose="020B0500000000000000" pitchFamily="50" charset="-128"/>
                        </a:rPr>
                        <a:t>(</a:t>
                      </a:r>
                      <a:r>
                        <a:rPr kumimoji="1" lang="ja-JP" altLang="en-US" dirty="0">
                          <a:latin typeface="游ゴシック Medium" panose="020B0500000000000000" pitchFamily="50" charset="-128"/>
                          <a:ea typeface="游ゴシック Medium" panose="020B0500000000000000" pitchFamily="50" charset="-128"/>
                        </a:rPr>
                        <a:t>水</a:t>
                      </a:r>
                      <a:r>
                        <a:rPr kumimoji="1" lang="en-US" altLang="ja-JP" dirty="0">
                          <a:latin typeface="游ゴシック Medium" panose="020B0500000000000000" pitchFamily="50" charset="-128"/>
                          <a:ea typeface="游ゴシック Medium" panose="020B0500000000000000" pitchFamily="50" charset="-128"/>
                        </a:rPr>
                        <a:t>)</a:t>
                      </a:r>
                      <a:endParaRPr kumimoji="1" lang="ja-JP" altLang="en-US" dirty="0">
                        <a:latin typeface="游ゴシック Medium" panose="020B0500000000000000" pitchFamily="50" charset="-128"/>
                        <a:ea typeface="游ゴシック Medium" panose="020B0500000000000000" pitchFamily="50" charset="-128"/>
                      </a:endParaRPr>
                    </a:p>
                  </a:txBody>
                  <a:tcPr anchor="ctr"/>
                </a:tc>
                <a:extLst>
                  <a:ext uri="{0D108BD9-81ED-4DB2-BD59-A6C34878D82A}">
                    <a16:rowId xmlns:a16="http://schemas.microsoft.com/office/drawing/2014/main" val="3489525719"/>
                  </a:ext>
                </a:extLst>
              </a:tr>
              <a:tr h="0">
                <a:tc>
                  <a:txBody>
                    <a:bodyPr/>
                    <a:lstStyle/>
                    <a:p>
                      <a:pPr algn="r"/>
                      <a:r>
                        <a:rPr kumimoji="1" lang="ja-JP" altLang="en-US" dirty="0">
                          <a:latin typeface="游ゴシック Medium" panose="020B0500000000000000" pitchFamily="50" charset="-128"/>
                          <a:ea typeface="游ゴシック Medium" panose="020B0500000000000000" pitchFamily="50" charset="-128"/>
                        </a:rPr>
                        <a:t>第</a:t>
                      </a:r>
                      <a:r>
                        <a:rPr kumimoji="1" lang="en-US" altLang="ja-JP" dirty="0">
                          <a:latin typeface="游ゴシック Medium" panose="020B0500000000000000" pitchFamily="50" charset="-128"/>
                          <a:ea typeface="游ゴシック Medium" panose="020B0500000000000000" pitchFamily="50" charset="-128"/>
                        </a:rPr>
                        <a:t>7</a:t>
                      </a:r>
                      <a:r>
                        <a:rPr kumimoji="1" lang="ja-JP" altLang="en-US" dirty="0">
                          <a:latin typeface="游ゴシック Medium" panose="020B0500000000000000" pitchFamily="50" charset="-128"/>
                          <a:ea typeface="游ゴシック Medium" panose="020B0500000000000000" pitchFamily="50" charset="-128"/>
                        </a:rPr>
                        <a:t>回</a:t>
                      </a:r>
                      <a:r>
                        <a:rPr kumimoji="1" lang="en-US" altLang="ja-JP" dirty="0">
                          <a:latin typeface="游ゴシック Medium" panose="020B0500000000000000" pitchFamily="50" charset="-128"/>
                          <a:ea typeface="游ゴシック Medium" panose="020B0500000000000000" pitchFamily="50" charset="-128"/>
                        </a:rPr>
                        <a:t>10</a:t>
                      </a:r>
                      <a:r>
                        <a:rPr kumimoji="1" lang="ja-JP" altLang="en-US" dirty="0">
                          <a:latin typeface="游ゴシック Medium" panose="020B0500000000000000" pitchFamily="50" charset="-128"/>
                          <a:ea typeface="游ゴシック Medium" panose="020B0500000000000000" pitchFamily="50" charset="-128"/>
                        </a:rPr>
                        <a:t>月</a:t>
                      </a:r>
                      <a:r>
                        <a:rPr kumimoji="1" lang="en-US" altLang="ja-JP" dirty="0">
                          <a:latin typeface="游ゴシック Medium" panose="020B0500000000000000" pitchFamily="50" charset="-128"/>
                          <a:ea typeface="游ゴシック Medium" panose="020B0500000000000000" pitchFamily="50" charset="-128"/>
                        </a:rPr>
                        <a:t>15</a:t>
                      </a:r>
                      <a:r>
                        <a:rPr kumimoji="1" lang="ja-JP" altLang="en-US" dirty="0">
                          <a:latin typeface="游ゴシック Medium" panose="020B0500000000000000" pitchFamily="50" charset="-128"/>
                          <a:ea typeface="游ゴシック Medium" panose="020B0500000000000000" pitchFamily="50" charset="-128"/>
                        </a:rPr>
                        <a:t>日</a:t>
                      </a:r>
                      <a:r>
                        <a:rPr kumimoji="1" lang="en-US" altLang="ja-JP" dirty="0">
                          <a:latin typeface="游ゴシック Medium" panose="020B0500000000000000" pitchFamily="50" charset="-128"/>
                          <a:ea typeface="游ゴシック Medium" panose="020B0500000000000000" pitchFamily="50" charset="-128"/>
                        </a:rPr>
                        <a:t>(</a:t>
                      </a:r>
                      <a:r>
                        <a:rPr kumimoji="1" lang="ja-JP" altLang="en-US" dirty="0">
                          <a:latin typeface="游ゴシック Medium" panose="020B0500000000000000" pitchFamily="50" charset="-128"/>
                          <a:ea typeface="游ゴシック Medium" panose="020B0500000000000000" pitchFamily="50" charset="-128"/>
                        </a:rPr>
                        <a:t>水</a:t>
                      </a:r>
                      <a:r>
                        <a:rPr kumimoji="1" lang="en-US" altLang="ja-JP" dirty="0">
                          <a:latin typeface="游ゴシック Medium" panose="020B0500000000000000" pitchFamily="50" charset="-128"/>
                          <a:ea typeface="游ゴシック Medium" panose="020B0500000000000000" pitchFamily="50" charset="-128"/>
                        </a:rPr>
                        <a:t>)</a:t>
                      </a:r>
                      <a:endParaRPr kumimoji="1" lang="ja-JP" altLang="en-US" dirty="0">
                        <a:latin typeface="游ゴシック Medium" panose="020B0500000000000000" pitchFamily="50" charset="-128"/>
                        <a:ea typeface="游ゴシック Medium" panose="020B0500000000000000" pitchFamily="50" charset="-128"/>
                      </a:endParaRPr>
                    </a:p>
                  </a:txBody>
                  <a:tcPr anchor="ctr"/>
                </a:tc>
                <a:extLst>
                  <a:ext uri="{0D108BD9-81ED-4DB2-BD59-A6C34878D82A}">
                    <a16:rowId xmlns:a16="http://schemas.microsoft.com/office/drawing/2014/main" val="1385282738"/>
                  </a:ext>
                </a:extLst>
              </a:tr>
              <a:tr h="0">
                <a:tc>
                  <a:txBody>
                    <a:bodyPr/>
                    <a:lstStyle/>
                    <a:p>
                      <a:pPr algn="r"/>
                      <a:r>
                        <a:rPr kumimoji="1" lang="ja-JP" altLang="en-US" dirty="0">
                          <a:latin typeface="游ゴシック Medium" panose="020B0500000000000000" pitchFamily="50" charset="-128"/>
                          <a:ea typeface="游ゴシック Medium" panose="020B0500000000000000" pitchFamily="50" charset="-128"/>
                        </a:rPr>
                        <a:t>第</a:t>
                      </a:r>
                      <a:r>
                        <a:rPr kumimoji="1" lang="en-US" altLang="ja-JP" dirty="0">
                          <a:latin typeface="游ゴシック Medium" panose="020B0500000000000000" pitchFamily="50" charset="-128"/>
                          <a:ea typeface="游ゴシック Medium" panose="020B0500000000000000" pitchFamily="50" charset="-128"/>
                        </a:rPr>
                        <a:t>8</a:t>
                      </a:r>
                      <a:r>
                        <a:rPr kumimoji="1" lang="ja-JP" altLang="en-US" dirty="0">
                          <a:latin typeface="游ゴシック Medium" panose="020B0500000000000000" pitchFamily="50" charset="-128"/>
                          <a:ea typeface="游ゴシック Medium" panose="020B0500000000000000" pitchFamily="50" charset="-128"/>
                        </a:rPr>
                        <a:t>回</a:t>
                      </a:r>
                      <a:r>
                        <a:rPr kumimoji="1" lang="en-US" altLang="ja-JP" dirty="0">
                          <a:latin typeface="游ゴシック Medium" panose="020B0500000000000000" pitchFamily="50" charset="-128"/>
                          <a:ea typeface="游ゴシック Medium" panose="020B0500000000000000" pitchFamily="50" charset="-128"/>
                        </a:rPr>
                        <a:t>11</a:t>
                      </a:r>
                      <a:r>
                        <a:rPr kumimoji="1" lang="ja-JP" altLang="en-US" dirty="0">
                          <a:latin typeface="游ゴシック Medium" panose="020B0500000000000000" pitchFamily="50" charset="-128"/>
                          <a:ea typeface="游ゴシック Medium" panose="020B0500000000000000" pitchFamily="50" charset="-128"/>
                        </a:rPr>
                        <a:t>月</a:t>
                      </a:r>
                      <a:r>
                        <a:rPr kumimoji="1" lang="en-US" altLang="ja-JP" dirty="0">
                          <a:latin typeface="游ゴシック Medium" panose="020B0500000000000000" pitchFamily="50" charset="-128"/>
                          <a:ea typeface="游ゴシック Medium" panose="020B0500000000000000" pitchFamily="50" charset="-128"/>
                        </a:rPr>
                        <a:t>19</a:t>
                      </a:r>
                      <a:r>
                        <a:rPr kumimoji="1" lang="ja-JP" altLang="en-US" dirty="0">
                          <a:latin typeface="游ゴシック Medium" panose="020B0500000000000000" pitchFamily="50" charset="-128"/>
                          <a:ea typeface="游ゴシック Medium" panose="020B0500000000000000" pitchFamily="50" charset="-128"/>
                        </a:rPr>
                        <a:t>日</a:t>
                      </a:r>
                      <a:r>
                        <a:rPr kumimoji="1" lang="en-US" altLang="ja-JP" dirty="0">
                          <a:latin typeface="游ゴシック Medium" panose="020B0500000000000000" pitchFamily="50" charset="-128"/>
                          <a:ea typeface="游ゴシック Medium" panose="020B0500000000000000" pitchFamily="50" charset="-128"/>
                        </a:rPr>
                        <a:t>(</a:t>
                      </a:r>
                      <a:r>
                        <a:rPr kumimoji="1" lang="ja-JP" altLang="en-US" dirty="0">
                          <a:latin typeface="游ゴシック Medium" panose="020B0500000000000000" pitchFamily="50" charset="-128"/>
                          <a:ea typeface="游ゴシック Medium" panose="020B0500000000000000" pitchFamily="50" charset="-128"/>
                        </a:rPr>
                        <a:t>水</a:t>
                      </a:r>
                      <a:r>
                        <a:rPr kumimoji="1" lang="en-US" altLang="ja-JP" dirty="0">
                          <a:latin typeface="游ゴシック Medium" panose="020B0500000000000000" pitchFamily="50" charset="-128"/>
                          <a:ea typeface="游ゴシック Medium" panose="020B0500000000000000" pitchFamily="50" charset="-128"/>
                        </a:rPr>
                        <a:t>)</a:t>
                      </a:r>
                      <a:endParaRPr kumimoji="1" lang="ja-JP" altLang="en-US" dirty="0">
                        <a:latin typeface="游ゴシック Medium" panose="020B0500000000000000" pitchFamily="50" charset="-128"/>
                        <a:ea typeface="游ゴシック Medium" panose="020B0500000000000000" pitchFamily="50" charset="-128"/>
                      </a:endParaRPr>
                    </a:p>
                  </a:txBody>
                  <a:tcPr anchor="ctr"/>
                </a:tc>
                <a:extLst>
                  <a:ext uri="{0D108BD9-81ED-4DB2-BD59-A6C34878D82A}">
                    <a16:rowId xmlns:a16="http://schemas.microsoft.com/office/drawing/2014/main" val="2217068028"/>
                  </a:ext>
                </a:extLst>
              </a:tr>
              <a:tr h="0">
                <a:tc>
                  <a:txBody>
                    <a:bodyPr/>
                    <a:lstStyle/>
                    <a:p>
                      <a:pPr algn="r"/>
                      <a:r>
                        <a:rPr kumimoji="1" lang="ja-JP" altLang="en-US" dirty="0">
                          <a:latin typeface="游ゴシック Medium" panose="020B0500000000000000" pitchFamily="50" charset="-128"/>
                          <a:ea typeface="游ゴシック Medium" panose="020B0500000000000000" pitchFamily="50" charset="-128"/>
                        </a:rPr>
                        <a:t>第</a:t>
                      </a:r>
                      <a:r>
                        <a:rPr kumimoji="1" lang="en-US" altLang="ja-JP" dirty="0">
                          <a:latin typeface="游ゴシック Medium" panose="020B0500000000000000" pitchFamily="50" charset="-128"/>
                          <a:ea typeface="游ゴシック Medium" panose="020B0500000000000000" pitchFamily="50" charset="-128"/>
                        </a:rPr>
                        <a:t>9</a:t>
                      </a:r>
                      <a:r>
                        <a:rPr kumimoji="1" lang="ja-JP" altLang="en-US" dirty="0">
                          <a:latin typeface="游ゴシック Medium" panose="020B0500000000000000" pitchFamily="50" charset="-128"/>
                          <a:ea typeface="游ゴシック Medium" panose="020B0500000000000000" pitchFamily="50" charset="-128"/>
                        </a:rPr>
                        <a:t>回</a:t>
                      </a:r>
                      <a:r>
                        <a:rPr kumimoji="1" lang="en-US" altLang="ja-JP" dirty="0">
                          <a:latin typeface="游ゴシック Medium" panose="020B0500000000000000" pitchFamily="50" charset="-128"/>
                          <a:ea typeface="游ゴシック Medium" panose="020B0500000000000000" pitchFamily="50" charset="-128"/>
                        </a:rPr>
                        <a:t>12</a:t>
                      </a:r>
                      <a:r>
                        <a:rPr kumimoji="1" lang="ja-JP" altLang="en-US" dirty="0">
                          <a:latin typeface="游ゴシック Medium" panose="020B0500000000000000" pitchFamily="50" charset="-128"/>
                          <a:ea typeface="游ゴシック Medium" panose="020B0500000000000000" pitchFamily="50" charset="-128"/>
                        </a:rPr>
                        <a:t>月</a:t>
                      </a:r>
                      <a:r>
                        <a:rPr kumimoji="1" lang="en-US" altLang="ja-JP" dirty="0">
                          <a:latin typeface="游ゴシック Medium" panose="020B0500000000000000" pitchFamily="50" charset="-128"/>
                          <a:ea typeface="游ゴシック Medium" panose="020B0500000000000000" pitchFamily="50" charset="-128"/>
                        </a:rPr>
                        <a:t>17</a:t>
                      </a:r>
                      <a:r>
                        <a:rPr kumimoji="1" lang="ja-JP" altLang="en-US" dirty="0">
                          <a:latin typeface="游ゴシック Medium" panose="020B0500000000000000" pitchFamily="50" charset="-128"/>
                          <a:ea typeface="游ゴシック Medium" panose="020B0500000000000000" pitchFamily="50" charset="-128"/>
                        </a:rPr>
                        <a:t>日</a:t>
                      </a:r>
                      <a:r>
                        <a:rPr kumimoji="1" lang="en-US" altLang="ja-JP" dirty="0">
                          <a:latin typeface="游ゴシック Medium" panose="020B0500000000000000" pitchFamily="50" charset="-128"/>
                          <a:ea typeface="游ゴシック Medium" panose="020B0500000000000000" pitchFamily="50" charset="-128"/>
                        </a:rPr>
                        <a:t>(</a:t>
                      </a:r>
                      <a:r>
                        <a:rPr kumimoji="1" lang="ja-JP" altLang="en-US" dirty="0">
                          <a:latin typeface="游ゴシック Medium" panose="020B0500000000000000" pitchFamily="50" charset="-128"/>
                          <a:ea typeface="游ゴシック Medium" panose="020B0500000000000000" pitchFamily="50" charset="-128"/>
                        </a:rPr>
                        <a:t>水</a:t>
                      </a:r>
                      <a:r>
                        <a:rPr kumimoji="1" lang="en-US" altLang="ja-JP" dirty="0">
                          <a:latin typeface="游ゴシック Medium" panose="020B0500000000000000" pitchFamily="50" charset="-128"/>
                          <a:ea typeface="游ゴシック Medium" panose="020B0500000000000000" pitchFamily="50" charset="-128"/>
                        </a:rPr>
                        <a:t>)</a:t>
                      </a:r>
                      <a:endParaRPr kumimoji="1" lang="ja-JP" altLang="en-US" dirty="0">
                        <a:latin typeface="游ゴシック Medium" panose="020B0500000000000000" pitchFamily="50" charset="-128"/>
                        <a:ea typeface="游ゴシック Medium" panose="020B0500000000000000" pitchFamily="50" charset="-128"/>
                      </a:endParaRPr>
                    </a:p>
                  </a:txBody>
                  <a:tcPr anchor="ctr"/>
                </a:tc>
                <a:extLst>
                  <a:ext uri="{0D108BD9-81ED-4DB2-BD59-A6C34878D82A}">
                    <a16:rowId xmlns:a16="http://schemas.microsoft.com/office/drawing/2014/main" val="922569830"/>
                  </a:ext>
                </a:extLst>
              </a:tr>
            </a:tbl>
          </a:graphicData>
        </a:graphic>
      </p:graphicFrame>
      <p:sp>
        <p:nvSpPr>
          <p:cNvPr id="50" name="四角形: 角を丸くする 49">
            <a:extLst>
              <a:ext uri="{FF2B5EF4-FFF2-40B4-BE49-F238E27FC236}">
                <a16:creationId xmlns:a16="http://schemas.microsoft.com/office/drawing/2014/main" id="{13D2ACE5-48B5-78C3-CB0F-96FBCCC24BE5}"/>
              </a:ext>
            </a:extLst>
          </p:cNvPr>
          <p:cNvSpPr/>
          <p:nvPr/>
        </p:nvSpPr>
        <p:spPr>
          <a:xfrm>
            <a:off x="7345282" y="3148267"/>
            <a:ext cx="1790139" cy="291534"/>
          </a:xfrm>
          <a:prstGeom prst="roundRect">
            <a:avLst>
              <a:gd name="adj" fmla="val 3574"/>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380985" rtl="0" eaLnBrk="1" fontAlgn="auto" latinLnBrk="0" hangingPunct="1">
              <a:lnSpc>
                <a:spcPts val="1500"/>
              </a:lnSpc>
              <a:spcBef>
                <a:spcPts val="0"/>
              </a:spcBef>
              <a:spcAft>
                <a:spcPts val="0"/>
              </a:spcAft>
              <a:buClrTx/>
              <a:buSzTx/>
              <a:buFontTx/>
              <a:buNone/>
              <a:tabLst/>
              <a:defRPr/>
            </a:pPr>
            <a:r>
              <a:rPr kumimoji="1" lang="en-US" altLang="ja-JP" sz="1000" spc="-125" dirty="0">
                <a:solidFill>
                  <a:prstClr val="black"/>
                </a:solidFill>
                <a:latin typeface="游ゴシック Medium" panose="020B0500000000000000" pitchFamily="50" charset="-128"/>
                <a:ea typeface="游ゴシック Medium" panose="020B0500000000000000" pitchFamily="50" charset="-128"/>
              </a:rPr>
              <a:t>※</a:t>
            </a:r>
            <a:r>
              <a:rPr kumimoji="1" lang="en-US" altLang="ja-JP" sz="1000" i="0" u="none" strike="noStrike" kern="1200" cap="none" spc="-125"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rPr>
              <a:t>2026</a:t>
            </a:r>
            <a:r>
              <a:rPr kumimoji="1" lang="ja-JP" altLang="en-US" sz="1000" i="0" u="none" strike="noStrike" kern="1200" cap="none" spc="-125"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rPr>
              <a:t>年にも継続して開講予定</a:t>
            </a:r>
          </a:p>
        </p:txBody>
      </p:sp>
      <p:sp>
        <p:nvSpPr>
          <p:cNvPr id="26" name="テキスト ボックス 25">
            <a:extLst>
              <a:ext uri="{FF2B5EF4-FFF2-40B4-BE49-F238E27FC236}">
                <a16:creationId xmlns:a16="http://schemas.microsoft.com/office/drawing/2014/main" id="{61C9712A-CF8C-A963-9D6E-E02D600384A6}"/>
              </a:ext>
            </a:extLst>
          </p:cNvPr>
          <p:cNvSpPr txBox="1"/>
          <p:nvPr/>
        </p:nvSpPr>
        <p:spPr>
          <a:xfrm>
            <a:off x="-69540" y="4863388"/>
            <a:ext cx="4571523" cy="1955483"/>
          </a:xfrm>
          <a:prstGeom prst="rect">
            <a:avLst/>
          </a:prstGeom>
          <a:noFill/>
        </p:spPr>
        <p:txBody>
          <a:bodyPr wrap="square" lIns="72000" tIns="36000" rIns="36000" bIns="36000">
            <a:noAutofit/>
          </a:bodyPr>
          <a:lstStyle/>
          <a:p>
            <a:pPr>
              <a:lnSpc>
                <a:spcPts val="1100"/>
              </a:lnSpc>
            </a:pPr>
            <a:r>
              <a:rPr lang="ja-JP" altLang="en-US" sz="900" dirty="0">
                <a:solidFill>
                  <a:srgbClr val="C00000"/>
                </a:solidFill>
                <a:latin typeface="HGPｺﾞｼｯｸM" panose="020B0600000000000000" pitchFamily="50" charset="-128"/>
                <a:ea typeface="HGPｺﾞｼｯｸM" panose="020B0600000000000000" pitchFamily="50" charset="-128"/>
              </a:rPr>
              <a:t>　　　　　　　　　　　　　　　　　　　　　　　　　　　　　　　　　　　　　　　　　</a:t>
            </a:r>
            <a:r>
              <a:rPr lang="en-US" altLang="ja-JP" sz="900" dirty="0">
                <a:solidFill>
                  <a:srgbClr val="C00000"/>
                </a:solidFill>
                <a:latin typeface="HGPｺﾞｼｯｸM" panose="020B0600000000000000" pitchFamily="50" charset="-128"/>
                <a:ea typeface="HGPｺﾞｼｯｸM" panose="020B0600000000000000" pitchFamily="50" charset="-128"/>
              </a:rPr>
              <a:t>【</a:t>
            </a:r>
            <a:r>
              <a:rPr lang="ja-JP" altLang="en-US" sz="900" dirty="0">
                <a:solidFill>
                  <a:srgbClr val="C00000"/>
                </a:solidFill>
                <a:latin typeface="HGPｺﾞｼｯｸM" panose="020B0600000000000000" pitchFamily="50" charset="-128"/>
                <a:ea typeface="HGPｺﾞｼｯｸM" panose="020B0600000000000000" pitchFamily="50" charset="-128"/>
              </a:rPr>
              <a:t>下記にご注意ください</a:t>
            </a:r>
            <a:r>
              <a:rPr lang="en-US" altLang="ja-JP" sz="900" dirty="0">
                <a:solidFill>
                  <a:srgbClr val="C00000"/>
                </a:solidFill>
                <a:latin typeface="HGPｺﾞｼｯｸM" panose="020B0600000000000000" pitchFamily="50" charset="-128"/>
                <a:ea typeface="HGPｺﾞｼｯｸM" panose="020B0600000000000000" pitchFamily="50" charset="-128"/>
              </a:rPr>
              <a:t>】</a:t>
            </a:r>
            <a:endParaRPr lang="ja-JP" altLang="en-US" sz="900" dirty="0">
              <a:solidFill>
                <a:srgbClr val="C00000"/>
              </a:solidFill>
              <a:latin typeface="HGPｺﾞｼｯｸM" panose="020B0600000000000000" pitchFamily="50" charset="-128"/>
              <a:ea typeface="HGPｺﾞｼｯｸM" panose="020B0600000000000000" pitchFamily="50" charset="-128"/>
            </a:endParaRPr>
          </a:p>
          <a:p>
            <a:pPr>
              <a:lnSpc>
                <a:spcPts val="1100"/>
              </a:lnSpc>
            </a:pPr>
            <a:r>
              <a:rPr lang="ja-JP" altLang="en-US" sz="900" dirty="0">
                <a:solidFill>
                  <a:srgbClr val="C00000"/>
                </a:solidFill>
                <a:latin typeface="HGPｺﾞｼｯｸM" panose="020B0600000000000000" pitchFamily="50" charset="-128"/>
                <a:ea typeface="HGPｺﾞｼｯｸM" panose="020B0600000000000000" pitchFamily="50" charset="-128"/>
              </a:rPr>
              <a:t>　　　　　　　　　　　　　　　　　　　　　　　　　　　　　　　　　　　　　　　　　*</a:t>
            </a:r>
            <a:r>
              <a:rPr lang="en-US" altLang="ja-JP" sz="900" dirty="0">
                <a:solidFill>
                  <a:srgbClr val="C00000"/>
                </a:solidFill>
                <a:latin typeface="HGPｺﾞｼｯｸM" panose="020B0600000000000000" pitchFamily="50" charset="-128"/>
                <a:ea typeface="HGPｺﾞｼｯｸM" panose="020B0600000000000000" pitchFamily="50" charset="-128"/>
              </a:rPr>
              <a:t>¹</a:t>
            </a:r>
            <a:r>
              <a:rPr lang="ja-JP" altLang="en-US" sz="900" dirty="0">
                <a:solidFill>
                  <a:srgbClr val="C00000"/>
                </a:solidFill>
                <a:latin typeface="HGPｺﾞｼｯｸM" panose="020B0600000000000000" pitchFamily="50" charset="-128"/>
                <a:ea typeface="HGPｺﾞｼｯｸM" panose="020B0600000000000000" pitchFamily="50" charset="-128"/>
              </a:rPr>
              <a:t> </a:t>
            </a:r>
            <a:r>
              <a:rPr lang="ja-JP" altLang="en-US" sz="900" dirty="0">
                <a:latin typeface="HGPｺﾞｼｯｸM" panose="020B0600000000000000" pitchFamily="50" charset="-128"/>
                <a:ea typeface="HGPｺﾞｼｯｸM" panose="020B0600000000000000" pitchFamily="50" charset="-128"/>
              </a:rPr>
              <a:t>「水町ゼミ」は、ﾊｲﾌﾞﾘｯﾄﾞ　</a:t>
            </a:r>
            <a:endParaRPr lang="en-US" altLang="ja-JP" sz="900" dirty="0">
              <a:latin typeface="HGPｺﾞｼｯｸM" panose="020B0600000000000000" pitchFamily="50" charset="-128"/>
              <a:ea typeface="HGPｺﾞｼｯｸM" panose="020B0600000000000000" pitchFamily="50" charset="-128"/>
            </a:endParaRPr>
          </a:p>
          <a:p>
            <a:pPr>
              <a:lnSpc>
                <a:spcPts val="1100"/>
              </a:lnSpc>
            </a:pPr>
            <a:r>
              <a:rPr lang="ja-JP" altLang="en-US" sz="900" dirty="0">
                <a:latin typeface="HGPｺﾞｼｯｸM" panose="020B0600000000000000" pitchFamily="50" charset="-128"/>
                <a:ea typeface="HGPｺﾞｼｯｸM" panose="020B0600000000000000" pitchFamily="50" charset="-128"/>
              </a:rPr>
              <a:t>　　　　　　　　　　　　　　　　　　　　　　　　　　　　　　　　　　　　　　　　　型（会場受講</a:t>
            </a:r>
            <a:r>
              <a:rPr lang="ja-JP" altLang="en-US" sz="900" dirty="0">
                <a:solidFill>
                  <a:srgbClr val="C00000"/>
                </a:solidFill>
                <a:latin typeface="HGPｺﾞｼｯｸM" panose="020B0600000000000000" pitchFamily="50" charset="-128"/>
                <a:ea typeface="HGPｺﾞｼｯｸM" panose="020B0600000000000000" pitchFamily="50" charset="-128"/>
              </a:rPr>
              <a:t>*⁴</a:t>
            </a:r>
            <a:r>
              <a:rPr lang="ja-JP" altLang="en-US" sz="900" dirty="0">
                <a:latin typeface="HGPｺﾞｼｯｸM" panose="020B0600000000000000" pitchFamily="50" charset="-128"/>
                <a:ea typeface="HGPｺﾞｼｯｸM" panose="020B0600000000000000" pitchFamily="50" charset="-128"/>
              </a:rPr>
              <a:t>＋ﾗｲﾌﾞ配信</a:t>
            </a:r>
            <a:endParaRPr lang="en-US" altLang="ja-JP" sz="900" dirty="0">
              <a:latin typeface="HGPｺﾞｼｯｸM" panose="020B0600000000000000" pitchFamily="50" charset="-128"/>
              <a:ea typeface="HGPｺﾞｼｯｸM" panose="020B0600000000000000" pitchFamily="50" charset="-128"/>
            </a:endParaRPr>
          </a:p>
          <a:p>
            <a:pPr>
              <a:lnSpc>
                <a:spcPts val="1100"/>
              </a:lnSpc>
            </a:pPr>
            <a:r>
              <a:rPr lang="ja-JP" altLang="en-US" sz="900" dirty="0">
                <a:latin typeface="HGPｺﾞｼｯｸM" panose="020B0600000000000000" pitchFamily="50" charset="-128"/>
                <a:ea typeface="HGPｺﾞｼｯｸM" panose="020B0600000000000000" pitchFamily="50" charset="-128"/>
              </a:rPr>
              <a:t>　　　　　　　　　　　　　　　　　　　　　　　　　　　　　　　　　　　　　　　　　（</a:t>
            </a:r>
            <a:r>
              <a:rPr lang="en-US" altLang="ja-JP" sz="900" dirty="0">
                <a:latin typeface="HGPｺﾞｼｯｸM" panose="020B0600000000000000" pitchFamily="50" charset="-128"/>
                <a:ea typeface="HGPｺﾞｼｯｸM" panose="020B0600000000000000" pitchFamily="50" charset="-128"/>
              </a:rPr>
              <a:t>Zoom</a:t>
            </a:r>
            <a:r>
              <a:rPr lang="ja-JP" altLang="en-US" sz="900" dirty="0">
                <a:latin typeface="HGPｺﾞｼｯｸM" panose="020B0600000000000000" pitchFamily="50" charset="-128"/>
                <a:ea typeface="HGPｺﾞｼｯｸM" panose="020B0600000000000000" pitchFamily="50" charset="-128"/>
              </a:rPr>
              <a:t>ｳｪﾋﾞﾅｰ利用）＋見逃</a:t>
            </a:r>
            <a:endParaRPr lang="en-US" altLang="ja-JP" sz="900" dirty="0">
              <a:latin typeface="HGPｺﾞｼｯｸM" panose="020B0600000000000000" pitchFamily="50" charset="-128"/>
              <a:ea typeface="HGPｺﾞｼｯｸM" panose="020B0600000000000000" pitchFamily="50" charset="-128"/>
            </a:endParaRPr>
          </a:p>
          <a:p>
            <a:pPr>
              <a:lnSpc>
                <a:spcPts val="1100"/>
              </a:lnSpc>
            </a:pPr>
            <a:r>
              <a:rPr lang="ja-JP" altLang="en-US" sz="900" dirty="0">
                <a:latin typeface="HGPｺﾞｼｯｸM" panose="020B0600000000000000" pitchFamily="50" charset="-128"/>
                <a:ea typeface="HGPｺﾞｼｯｸM" panose="020B0600000000000000" pitchFamily="50" charset="-128"/>
              </a:rPr>
              <a:t>　　　　　　　　　　　　　　　　　　　　　　　　　　　　　　　　　　　　　　　　　し配信</a:t>
            </a:r>
            <a:r>
              <a:rPr lang="ja-JP" altLang="en-US" sz="900" dirty="0">
                <a:solidFill>
                  <a:srgbClr val="C00000"/>
                </a:solidFill>
                <a:latin typeface="HGPｺﾞｼｯｸM" panose="020B0600000000000000" pitchFamily="50" charset="-128"/>
                <a:ea typeface="HGPｺﾞｼｯｸM" panose="020B0600000000000000" pitchFamily="50" charset="-128"/>
              </a:rPr>
              <a:t>*⁵</a:t>
            </a:r>
            <a:r>
              <a:rPr lang="ja-JP" altLang="en-US" sz="900" dirty="0">
                <a:latin typeface="HGPｺﾞｼｯｸM" panose="020B0600000000000000" pitchFamily="50" charset="-128"/>
                <a:ea typeface="HGPｺﾞｼｯｸM" panose="020B0600000000000000" pitchFamily="50" charset="-128"/>
              </a:rPr>
              <a:t>）で運営。</a:t>
            </a:r>
            <a:endParaRPr lang="en-US" altLang="ja-JP" sz="900" dirty="0">
              <a:latin typeface="HGPｺﾞｼｯｸM" panose="020B0600000000000000" pitchFamily="50" charset="-128"/>
              <a:ea typeface="HGPｺﾞｼｯｸM" panose="020B0600000000000000" pitchFamily="50" charset="-128"/>
            </a:endParaRPr>
          </a:p>
          <a:p>
            <a:pPr>
              <a:lnSpc>
                <a:spcPts val="1100"/>
              </a:lnSpc>
            </a:pPr>
            <a:r>
              <a:rPr lang="ja-JP" altLang="en-US" sz="900" dirty="0">
                <a:solidFill>
                  <a:srgbClr val="C00000"/>
                </a:solidFill>
                <a:latin typeface="HGPｺﾞｼｯｸM" panose="020B0600000000000000" pitchFamily="50" charset="-128"/>
                <a:ea typeface="HGPｺﾞｼｯｸM" panose="020B0600000000000000" pitchFamily="50" charset="-128"/>
              </a:rPr>
              <a:t>　　　　　　　　　　　　　　　　　　　　　　　　　　　　　　　　　　　　　　　　　*</a:t>
            </a:r>
            <a:r>
              <a:rPr lang="en-US" altLang="ja-JP" sz="900" dirty="0">
                <a:solidFill>
                  <a:srgbClr val="C00000"/>
                </a:solidFill>
                <a:latin typeface="HGPｺﾞｼｯｸM" panose="020B0600000000000000" pitchFamily="50" charset="-128"/>
                <a:ea typeface="HGPｺﾞｼｯｸM" panose="020B0600000000000000" pitchFamily="50" charset="-128"/>
              </a:rPr>
              <a:t>²</a:t>
            </a:r>
            <a:r>
              <a:rPr lang="ja-JP" altLang="en-US" sz="900" dirty="0">
                <a:solidFill>
                  <a:srgbClr val="C00000"/>
                </a:solidFill>
                <a:latin typeface="HGPｺﾞｼｯｸM" panose="020B0600000000000000" pitchFamily="50" charset="-128"/>
                <a:ea typeface="HGPｺﾞｼｯｸM" panose="020B0600000000000000" pitchFamily="50" charset="-128"/>
              </a:rPr>
              <a:t> </a:t>
            </a:r>
            <a:r>
              <a:rPr lang="ja-JP" altLang="en-US" sz="900" dirty="0">
                <a:latin typeface="HGPｺﾞｼｯｸM" panose="020B0600000000000000" pitchFamily="50" charset="-128"/>
                <a:ea typeface="HGPｺﾞｼｯｸM" panose="020B0600000000000000" pitchFamily="50" charset="-128"/>
              </a:rPr>
              <a:t>㈱日本法令の「社労士情　　　　　　　　　　　　　　　　　</a:t>
            </a:r>
            <a:endParaRPr lang="en-US" altLang="ja-JP" sz="900" dirty="0">
              <a:latin typeface="HGPｺﾞｼｯｸM" panose="020B0600000000000000" pitchFamily="50" charset="-128"/>
              <a:ea typeface="HGPｺﾞｼｯｸM" panose="020B0600000000000000" pitchFamily="50" charset="-128"/>
            </a:endParaRPr>
          </a:p>
          <a:p>
            <a:pPr>
              <a:lnSpc>
                <a:spcPts val="1100"/>
              </a:lnSpc>
            </a:pPr>
            <a:r>
              <a:rPr lang="ja-JP" altLang="en-US" sz="900" dirty="0">
                <a:latin typeface="HGPｺﾞｼｯｸM" panose="020B0600000000000000" pitchFamily="50" charset="-128"/>
                <a:ea typeface="HGPｺﾞｼｯｸM" panose="020B0600000000000000" pitchFamily="50" charset="-128"/>
              </a:rPr>
              <a:t>　　　　　　　　　　　　　　　　　　　　　　　　　　　　　　　　　　　　　　　　　報ｻｲﾄ」会員の略称。今回の</a:t>
            </a:r>
            <a:endParaRPr lang="en-US" altLang="ja-JP" sz="900" dirty="0">
              <a:latin typeface="HGPｺﾞｼｯｸM" panose="020B0600000000000000" pitchFamily="50" charset="-128"/>
              <a:ea typeface="HGPｺﾞｼｯｸM" panose="020B0600000000000000" pitchFamily="50" charset="-128"/>
            </a:endParaRPr>
          </a:p>
          <a:p>
            <a:pPr>
              <a:lnSpc>
                <a:spcPts val="1100"/>
              </a:lnSpc>
            </a:pPr>
            <a:r>
              <a:rPr lang="ja-JP" altLang="en-US" sz="900" dirty="0">
                <a:latin typeface="HGPｺﾞｼｯｸM" panose="020B0600000000000000" pitchFamily="50" charset="-128"/>
                <a:ea typeface="HGPｺﾞｼｯｸM" panose="020B0600000000000000" pitchFamily="50" charset="-128"/>
              </a:rPr>
              <a:t>　　　　　　　　　　　　　　　　　　　　　　　　　　　　　　　　　　　　　　　　　受講申込は、同社の「実務研究会」のｻｲﾄを利用しており、申込時には当該サイトに遷移。</a:t>
            </a:r>
            <a:endParaRPr lang="en-US" altLang="ja-JP" sz="900" dirty="0">
              <a:latin typeface="HGPｺﾞｼｯｸM" panose="020B0600000000000000" pitchFamily="50" charset="-128"/>
              <a:ea typeface="HGPｺﾞｼｯｸM" panose="020B0600000000000000" pitchFamily="50" charset="-128"/>
            </a:endParaRPr>
          </a:p>
          <a:p>
            <a:pPr>
              <a:lnSpc>
                <a:spcPts val="1100"/>
              </a:lnSpc>
            </a:pPr>
            <a:r>
              <a:rPr lang="ja-JP" altLang="en-US" sz="900" dirty="0">
                <a:solidFill>
                  <a:srgbClr val="C00000"/>
                </a:solidFill>
                <a:latin typeface="HGPｺﾞｼｯｸM" panose="020B0600000000000000" pitchFamily="50" charset="-128"/>
                <a:ea typeface="HGPｺﾞｼｯｸM" panose="020B0600000000000000" pitchFamily="50" charset="-128"/>
              </a:rPr>
              <a:t>*</a:t>
            </a:r>
            <a:r>
              <a:rPr lang="en-US" altLang="ja-JP" sz="900" dirty="0">
                <a:solidFill>
                  <a:srgbClr val="C00000"/>
                </a:solidFill>
                <a:latin typeface="HGPｺﾞｼｯｸM" panose="020B0600000000000000" pitchFamily="50" charset="-128"/>
                <a:ea typeface="HGPｺﾞｼｯｸM" panose="020B0600000000000000" pitchFamily="50" charset="-128"/>
              </a:rPr>
              <a:t>³</a:t>
            </a:r>
            <a:r>
              <a:rPr lang="ja-JP" altLang="en-US" sz="900" dirty="0">
                <a:solidFill>
                  <a:srgbClr val="C00000"/>
                </a:solidFill>
                <a:latin typeface="HGPｺﾞｼｯｸM" panose="020B0600000000000000" pitchFamily="50" charset="-128"/>
                <a:ea typeface="HGPｺﾞｼｯｸM" panose="020B0600000000000000" pitchFamily="50" charset="-128"/>
              </a:rPr>
              <a:t> </a:t>
            </a:r>
            <a:r>
              <a:rPr lang="ja-JP" altLang="en-US" sz="900" dirty="0">
                <a:latin typeface="HGPｺﾞｼｯｸM" panose="020B0600000000000000" pitchFamily="50" charset="-128"/>
                <a:ea typeface="HGPｺﾞｼｯｸM" panose="020B0600000000000000" pitchFamily="50" charset="-128"/>
              </a:rPr>
              <a:t>申込書の「申込区分」欄で</a:t>
            </a:r>
            <a:r>
              <a:rPr kumimoji="1" lang="ja-JP" altLang="en-US" sz="900" b="1" i="0" u="none" strike="noStrike" kern="1200" cap="none" spc="-125" normalizeH="0" baseline="0" noProof="0" dirty="0">
                <a:ln>
                  <a:noFill/>
                </a:ln>
                <a:solidFill>
                  <a:srgbClr val="00B050"/>
                </a:solidFill>
                <a:effectLst/>
                <a:uLnTx/>
                <a:uFillTx/>
                <a:latin typeface="BIZ UDPゴシック" panose="020B0400000000000000" pitchFamily="50" charset="-128"/>
                <a:ea typeface="BIZ UDPゴシック" panose="020B0400000000000000" pitchFamily="50" charset="-128"/>
                <a:cs typeface="+mn-cs"/>
              </a:rPr>
              <a:t>全基連・県労働基準協会</a:t>
            </a:r>
            <a:r>
              <a:rPr lang="ja-JP" altLang="en-US" sz="900" dirty="0">
                <a:latin typeface="HGPｺﾞｼｯｸM" panose="020B0600000000000000" pitchFamily="50" charset="-128"/>
                <a:ea typeface="HGPｺﾞｼｯｸM" panose="020B0600000000000000" pitchFamily="50" charset="-128"/>
              </a:rPr>
              <a:t>を選択すれば、この価格が適用（それぞれの会員名簿と照合することはありません）。</a:t>
            </a:r>
            <a:endParaRPr lang="en-US" altLang="ja-JP" sz="900" dirty="0">
              <a:latin typeface="HGPｺﾞｼｯｸM" panose="020B0600000000000000" pitchFamily="50" charset="-128"/>
              <a:ea typeface="HGPｺﾞｼｯｸM" panose="020B0600000000000000" pitchFamily="50" charset="-128"/>
            </a:endParaRPr>
          </a:p>
          <a:p>
            <a:pPr>
              <a:lnSpc>
                <a:spcPts val="1100"/>
              </a:lnSpc>
            </a:pPr>
            <a:r>
              <a:rPr lang="ja-JP" altLang="en-US" sz="900" dirty="0">
                <a:solidFill>
                  <a:srgbClr val="C00000"/>
                </a:solidFill>
                <a:latin typeface="HGPｺﾞｼｯｸM" panose="020B0600000000000000" pitchFamily="50" charset="-128"/>
                <a:ea typeface="HGPｺﾞｼｯｸM" panose="020B0600000000000000" pitchFamily="50" charset="-128"/>
              </a:rPr>
              <a:t>*⁴ </a:t>
            </a:r>
            <a:r>
              <a:rPr lang="ja-JP" altLang="en-US" sz="900" dirty="0">
                <a:latin typeface="HGPｺﾞｼｯｸM" panose="020B0600000000000000" pitchFamily="50" charset="-128"/>
                <a:ea typeface="HGPｺﾞｼｯｸM" panose="020B0600000000000000" pitchFamily="50" charset="-128"/>
              </a:rPr>
              <a:t>会場受講（限定</a:t>
            </a:r>
            <a:r>
              <a:rPr lang="en-US" altLang="ja-JP" sz="900" dirty="0">
                <a:latin typeface="HGPｺﾞｼｯｸM" panose="020B0600000000000000" pitchFamily="50" charset="-128"/>
                <a:ea typeface="HGPｺﾞｼｯｸM" panose="020B0600000000000000" pitchFamily="50" charset="-128"/>
              </a:rPr>
              <a:t>20</a:t>
            </a:r>
            <a:r>
              <a:rPr lang="ja-JP" altLang="en-US" sz="900" dirty="0">
                <a:latin typeface="HGPｺﾞｼｯｸM" panose="020B0600000000000000" pitchFamily="50" charset="-128"/>
                <a:ea typeface="HGPｺﾞｼｯｸM" panose="020B0600000000000000" pitchFamily="50" charset="-128"/>
              </a:rPr>
              <a:t>名）は現在満席でｷｬﾝｾﾙ待ち（登録しておけば、ｷｬﾝｾﾙが出次第ご案内）。会場受講の場合、質疑応答時の音声が収録され、配信される可能性がある。</a:t>
            </a:r>
            <a:endParaRPr lang="en-US" altLang="ja-JP" sz="900" dirty="0">
              <a:latin typeface="HGPｺﾞｼｯｸM" panose="020B0600000000000000" pitchFamily="50" charset="-128"/>
              <a:ea typeface="HGPｺﾞｼｯｸM" panose="020B0600000000000000" pitchFamily="50" charset="-128"/>
            </a:endParaRPr>
          </a:p>
          <a:p>
            <a:pPr>
              <a:lnSpc>
                <a:spcPts val="1100"/>
              </a:lnSpc>
            </a:pPr>
            <a:r>
              <a:rPr lang="ja-JP" altLang="en-US" sz="900" dirty="0">
                <a:solidFill>
                  <a:srgbClr val="C00000"/>
                </a:solidFill>
                <a:latin typeface="HGPｺﾞｼｯｸM" panose="020B0600000000000000" pitchFamily="50" charset="-128"/>
                <a:ea typeface="HGPｺﾞｼｯｸM" panose="020B0600000000000000" pitchFamily="50" charset="-128"/>
              </a:rPr>
              <a:t>*⁵</a:t>
            </a:r>
            <a:r>
              <a:rPr lang="ja-JP" altLang="en-US" sz="900" dirty="0">
                <a:latin typeface="HGPｺﾞｼｯｸM" panose="020B0600000000000000" pitchFamily="50" charset="-128"/>
                <a:ea typeface="HGPｺﾞｼｯｸM" panose="020B0600000000000000" pitchFamily="50" charset="-128"/>
              </a:rPr>
              <a:t> 受講</a:t>
            </a:r>
            <a:r>
              <a:rPr lang="en-US" altLang="ja-JP" sz="900" dirty="0">
                <a:latin typeface="HGPｺﾞｼｯｸM" panose="020B0600000000000000" pitchFamily="50" charset="-128"/>
                <a:ea typeface="HGPｺﾞｼｯｸM" panose="020B0600000000000000" pitchFamily="50" charset="-128"/>
              </a:rPr>
              <a:t>(</a:t>
            </a:r>
            <a:r>
              <a:rPr lang="ja-JP" altLang="en-US" sz="900" dirty="0">
                <a:latin typeface="HGPｺﾞｼｯｸM" panose="020B0600000000000000" pitchFamily="50" charset="-128"/>
                <a:ea typeface="HGPｺﾞｼｯｸM" panose="020B0600000000000000" pitchFamily="50" charset="-128"/>
              </a:rPr>
              <a:t>視聴）できなかった場合は、翌営業日以降次回開催日の前日まで、録画を視聴できる。</a:t>
            </a:r>
          </a:p>
          <a:p>
            <a:pPr>
              <a:lnSpc>
                <a:spcPts val="1100"/>
              </a:lnSpc>
            </a:pPr>
            <a:endParaRPr lang="ja-JP" altLang="en-US" sz="900" dirty="0">
              <a:latin typeface="HGPｺﾞｼｯｸM" panose="020B0600000000000000" pitchFamily="50" charset="-128"/>
              <a:ea typeface="HGPｺﾞｼｯｸM" panose="020B0600000000000000" pitchFamily="50" charset="-128"/>
            </a:endParaRPr>
          </a:p>
        </p:txBody>
      </p:sp>
      <p:grpSp>
        <p:nvGrpSpPr>
          <p:cNvPr id="1027" name="グループ化 1026">
            <a:extLst>
              <a:ext uri="{FF2B5EF4-FFF2-40B4-BE49-F238E27FC236}">
                <a16:creationId xmlns:a16="http://schemas.microsoft.com/office/drawing/2014/main" id="{66EB9B43-A772-310D-1AFE-7AB107AC27D6}"/>
              </a:ext>
            </a:extLst>
          </p:cNvPr>
          <p:cNvGrpSpPr/>
          <p:nvPr/>
        </p:nvGrpSpPr>
        <p:grpSpPr>
          <a:xfrm>
            <a:off x="4810892" y="4161082"/>
            <a:ext cx="4246202" cy="445562"/>
            <a:chOff x="4833905" y="4451316"/>
            <a:chExt cx="4246202" cy="445562"/>
          </a:xfrm>
        </p:grpSpPr>
        <p:sp>
          <p:nvSpPr>
            <p:cNvPr id="43" name="矢印: 五方向 42">
              <a:extLst>
                <a:ext uri="{FF2B5EF4-FFF2-40B4-BE49-F238E27FC236}">
                  <a16:creationId xmlns:a16="http://schemas.microsoft.com/office/drawing/2014/main" id="{BE2A7130-B1E1-A6DB-190C-519745F1EF77}"/>
                </a:ext>
              </a:extLst>
            </p:cNvPr>
            <p:cNvSpPr/>
            <p:nvPr/>
          </p:nvSpPr>
          <p:spPr>
            <a:xfrm>
              <a:off x="4980145" y="4646033"/>
              <a:ext cx="2877116" cy="250845"/>
            </a:xfrm>
            <a:prstGeom prst="homePlate">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a:solidFill>
                    <a:schemeClr val="tx1"/>
                  </a:solidFill>
                </a:rPr>
                <a:t>申込書送信先　</a:t>
              </a:r>
              <a:r>
                <a:rPr kumimoji="1" lang="en-US" altLang="ja-JP" sz="1050" b="1" dirty="0">
                  <a:solidFill>
                    <a:schemeClr val="tx1"/>
                  </a:solidFill>
                </a:rPr>
                <a:t>FAX</a:t>
              </a:r>
              <a:r>
                <a:rPr kumimoji="1" lang="ja-JP" altLang="en-US" sz="1050" b="1" dirty="0">
                  <a:solidFill>
                    <a:schemeClr val="tx1"/>
                  </a:solidFill>
                </a:rPr>
                <a:t>番号：</a:t>
              </a:r>
              <a:r>
                <a:rPr kumimoji="1" lang="en-US" altLang="ja-JP" sz="1050" b="1" dirty="0">
                  <a:solidFill>
                    <a:schemeClr val="tx1"/>
                  </a:solidFill>
                </a:rPr>
                <a:t>03-6858-6968</a:t>
              </a:r>
              <a:r>
                <a:rPr kumimoji="1" lang="ja-JP" altLang="en-US" sz="900" b="1" dirty="0">
                  <a:solidFill>
                    <a:schemeClr val="tx1"/>
                  </a:solidFill>
                </a:rPr>
                <a:t>　</a:t>
              </a:r>
              <a:endParaRPr kumimoji="1" lang="en-US" altLang="ja-JP" sz="900" b="1" dirty="0">
                <a:solidFill>
                  <a:schemeClr val="tx1"/>
                </a:solidFill>
              </a:endParaRPr>
            </a:p>
          </p:txBody>
        </p:sp>
        <p:sp>
          <p:nvSpPr>
            <p:cNvPr id="54" name="テキスト ボックス 53">
              <a:extLst>
                <a:ext uri="{FF2B5EF4-FFF2-40B4-BE49-F238E27FC236}">
                  <a16:creationId xmlns:a16="http://schemas.microsoft.com/office/drawing/2014/main" id="{0317ADC6-E30A-EEBF-1A9B-184AABE7A8E0}"/>
                </a:ext>
              </a:extLst>
            </p:cNvPr>
            <p:cNvSpPr txBox="1"/>
            <p:nvPr/>
          </p:nvSpPr>
          <p:spPr>
            <a:xfrm>
              <a:off x="4833905" y="4451316"/>
              <a:ext cx="4246202" cy="227682"/>
            </a:xfrm>
            <a:prstGeom prst="rect">
              <a:avLst/>
            </a:prstGeom>
            <a:noFill/>
          </p:spPr>
          <p:txBody>
            <a:bodyPr wrap="square" lIns="72000" tIns="36000" rIns="36000" bIns="36000" rtlCol="0">
              <a:spAutoFit/>
            </a:bodyPr>
            <a:lstStyle/>
            <a:p>
              <a:pPr defTabSz="380985">
                <a:lnSpc>
                  <a:spcPts val="1400"/>
                </a:lnSpc>
              </a:pPr>
              <a:r>
                <a:rPr kumimoji="1" lang="ja-JP" altLang="en-US" sz="1100" b="1" dirty="0">
                  <a:solidFill>
                    <a:prstClr val="black"/>
                  </a:solidFill>
                  <a:latin typeface="BIZ UDPゴシック" panose="020B0400000000000000" pitchFamily="50" charset="-128"/>
                  <a:ea typeface="BIZ UDPゴシック" panose="020B0400000000000000" pitchFamily="50" charset="-128"/>
                </a:rPr>
                <a:t>④ファックスならこちら☟</a:t>
              </a:r>
              <a:r>
                <a:rPr kumimoji="1" lang="ja-JP" altLang="en-US" sz="800" dirty="0">
                  <a:solidFill>
                    <a:prstClr val="black"/>
                  </a:solidFill>
                  <a:latin typeface="BIZ UDPゴシック" panose="020B0400000000000000" pitchFamily="50" charset="-128"/>
                  <a:ea typeface="BIZ UDPゴシック" panose="020B0400000000000000" pitchFamily="50" charset="-128"/>
                </a:rPr>
                <a:t>切り取らずこのまま送信してください。</a:t>
              </a:r>
              <a:endParaRPr kumimoji="1" lang="en-US" altLang="ja-JP" sz="800" dirty="0">
                <a:solidFill>
                  <a:prstClr val="black"/>
                </a:solidFill>
                <a:latin typeface="BIZ UDPゴシック" panose="020B0400000000000000" pitchFamily="50" charset="-128"/>
                <a:ea typeface="BIZ UDPゴシック" panose="020B0400000000000000" pitchFamily="50" charset="-128"/>
              </a:endParaRPr>
            </a:p>
          </p:txBody>
        </p:sp>
      </p:grpSp>
      <p:grpSp>
        <p:nvGrpSpPr>
          <p:cNvPr id="1031" name="グループ化 1030">
            <a:extLst>
              <a:ext uri="{FF2B5EF4-FFF2-40B4-BE49-F238E27FC236}">
                <a16:creationId xmlns:a16="http://schemas.microsoft.com/office/drawing/2014/main" id="{D5D204AD-855E-4309-9CE4-8AFF1A0B9CAF}"/>
              </a:ext>
            </a:extLst>
          </p:cNvPr>
          <p:cNvGrpSpPr/>
          <p:nvPr/>
        </p:nvGrpSpPr>
        <p:grpSpPr>
          <a:xfrm>
            <a:off x="4800320" y="1466206"/>
            <a:ext cx="2498580" cy="983507"/>
            <a:chOff x="4817850" y="1389115"/>
            <a:chExt cx="2498580" cy="983507"/>
          </a:xfrm>
        </p:grpSpPr>
        <p:sp>
          <p:nvSpPr>
            <p:cNvPr id="51" name="テキスト ボックス 50">
              <a:extLst>
                <a:ext uri="{FF2B5EF4-FFF2-40B4-BE49-F238E27FC236}">
                  <a16:creationId xmlns:a16="http://schemas.microsoft.com/office/drawing/2014/main" id="{25927A47-2684-530E-E377-AB98CB7E7F31}"/>
                </a:ext>
              </a:extLst>
            </p:cNvPr>
            <p:cNvSpPr txBox="1"/>
            <p:nvPr/>
          </p:nvSpPr>
          <p:spPr>
            <a:xfrm>
              <a:off x="4835380" y="1389115"/>
              <a:ext cx="2481050" cy="227682"/>
            </a:xfrm>
            <a:prstGeom prst="rect">
              <a:avLst/>
            </a:prstGeom>
            <a:noFill/>
          </p:spPr>
          <p:txBody>
            <a:bodyPr wrap="square" lIns="72000" tIns="36000" rIns="36000" bIns="36000" rtlCol="0">
              <a:spAutoFit/>
            </a:bodyPr>
            <a:lstStyle/>
            <a:p>
              <a:pPr defTabSz="380985">
                <a:lnSpc>
                  <a:spcPts val="1400"/>
                </a:lnSpc>
              </a:pPr>
              <a:r>
                <a:rPr kumimoji="1" lang="en-US" altLang="ja-JP" sz="1100" b="1" dirty="0">
                  <a:solidFill>
                    <a:prstClr val="black"/>
                  </a:solidFill>
                  <a:latin typeface="BIZ UDPゴシック" panose="020B0400000000000000" pitchFamily="50" charset="-128"/>
                  <a:ea typeface="BIZ UDPゴシック" panose="020B0400000000000000" pitchFamily="50" charset="-128"/>
                </a:rPr>
                <a:t>【</a:t>
              </a:r>
              <a:r>
                <a:rPr kumimoji="1" lang="ja-JP" altLang="en-US" sz="1100" b="1" dirty="0">
                  <a:solidFill>
                    <a:prstClr val="black"/>
                  </a:solidFill>
                  <a:latin typeface="BIZ UDPゴシック" panose="020B0400000000000000" pitchFamily="50" charset="-128"/>
                  <a:ea typeface="BIZ UDPゴシック" panose="020B0400000000000000" pitchFamily="50" charset="-128"/>
                </a:rPr>
                <a:t>お申込みはこちら☟</a:t>
              </a:r>
              <a:r>
                <a:rPr kumimoji="1" lang="en-US" altLang="ja-JP" sz="1100" b="1" dirty="0">
                  <a:solidFill>
                    <a:prstClr val="black"/>
                  </a:solidFill>
                  <a:latin typeface="BIZ UDPゴシック" panose="020B0400000000000000" pitchFamily="50" charset="-128"/>
                  <a:ea typeface="BIZ UDPゴシック" panose="020B0400000000000000" pitchFamily="50" charset="-128"/>
                </a:rPr>
                <a:t>】</a:t>
              </a:r>
              <a:endParaRPr kumimoji="1" lang="en-US" altLang="ja-JP" sz="1000" dirty="0">
                <a:solidFill>
                  <a:prstClr val="black"/>
                </a:solidFill>
                <a:latin typeface="BIZ UDPゴシック" panose="020B0400000000000000" pitchFamily="50" charset="-128"/>
                <a:ea typeface="BIZ UDPゴシック" panose="020B0400000000000000" pitchFamily="50" charset="-128"/>
              </a:endParaRPr>
            </a:p>
          </p:txBody>
        </p:sp>
        <p:pic>
          <p:nvPicPr>
            <p:cNvPr id="22" name="図 21">
              <a:extLst>
                <a:ext uri="{FF2B5EF4-FFF2-40B4-BE49-F238E27FC236}">
                  <a16:creationId xmlns:a16="http://schemas.microsoft.com/office/drawing/2014/main" id="{9560E585-98DE-0B24-EC15-71E3912F590A}"/>
                </a:ext>
              </a:extLst>
            </p:cNvPr>
            <p:cNvPicPr>
              <a:picLocks noChangeAspect="1"/>
            </p:cNvPicPr>
            <p:nvPr/>
          </p:nvPicPr>
          <p:blipFill>
            <a:blip r:embed="rId5"/>
            <a:stretch>
              <a:fillRect/>
            </a:stretch>
          </p:blipFill>
          <p:spPr>
            <a:xfrm>
              <a:off x="6440742" y="1448636"/>
              <a:ext cx="805622" cy="805622"/>
            </a:xfrm>
            <a:prstGeom prst="rect">
              <a:avLst/>
            </a:prstGeom>
          </p:spPr>
        </p:pic>
        <p:sp>
          <p:nvSpPr>
            <p:cNvPr id="24" name="テキスト ボックス 23">
              <a:extLst>
                <a:ext uri="{FF2B5EF4-FFF2-40B4-BE49-F238E27FC236}">
                  <a16:creationId xmlns:a16="http://schemas.microsoft.com/office/drawing/2014/main" id="{6DC9A29D-0C29-DB3F-B15F-ABAFE9931159}"/>
                </a:ext>
              </a:extLst>
            </p:cNvPr>
            <p:cNvSpPr txBox="1"/>
            <p:nvPr/>
          </p:nvSpPr>
          <p:spPr>
            <a:xfrm>
              <a:off x="4890348" y="1787847"/>
              <a:ext cx="1435880" cy="584775"/>
            </a:xfrm>
            <a:prstGeom prst="rect">
              <a:avLst/>
            </a:prstGeom>
            <a:noFill/>
          </p:spPr>
          <p:txBody>
            <a:bodyPr wrap="square" rtlCol="0">
              <a:spAutoFit/>
            </a:bodyPr>
            <a:lstStyle/>
            <a:p>
              <a:pPr defTabSz="380985"/>
              <a:r>
                <a:rPr kumimoji="1" lang="ja-JP" altLang="en-US" sz="800" b="1" dirty="0">
                  <a:solidFill>
                    <a:srgbClr val="2881A4"/>
                  </a:solidFill>
                  <a:latin typeface="Calibri" panose="020F0502020204030204"/>
                  <a:ea typeface="游ゴシック" panose="020B0400000000000000" pitchFamily="50" charset="-128"/>
                </a:rPr>
                <a:t>▶日本法令のサイトに遷移します。サイト内の</a:t>
              </a:r>
              <a:r>
                <a:rPr kumimoji="1" lang="en-US" altLang="ja-JP" sz="800" b="1" dirty="0">
                  <a:solidFill>
                    <a:srgbClr val="2881A4"/>
                  </a:solidFill>
                  <a:latin typeface="Calibri" panose="020F0502020204030204"/>
                  <a:ea typeface="游ゴシック" panose="020B0400000000000000" pitchFamily="50" charset="-128"/>
                </a:rPr>
                <a:t>【</a:t>
              </a:r>
              <a:r>
                <a:rPr kumimoji="1" lang="ja-JP" altLang="en-US" sz="800" b="1" dirty="0">
                  <a:solidFill>
                    <a:srgbClr val="2881A4"/>
                  </a:solidFill>
                  <a:latin typeface="Calibri" panose="020F0502020204030204"/>
                  <a:ea typeface="游ゴシック" panose="020B0400000000000000" pitchFamily="50" charset="-128"/>
                </a:rPr>
                <a:t>ｵﾝﾗｲﾝ</a:t>
              </a:r>
              <a:r>
                <a:rPr kumimoji="1" lang="en-US" altLang="ja-JP" sz="800" b="1" dirty="0">
                  <a:solidFill>
                    <a:srgbClr val="2881A4"/>
                  </a:solidFill>
                  <a:latin typeface="Calibri" panose="020F0502020204030204"/>
                  <a:ea typeface="游ゴシック" panose="020B0400000000000000" pitchFamily="50" charset="-128"/>
                </a:rPr>
                <a:t>】</a:t>
              </a:r>
              <a:r>
                <a:rPr kumimoji="1" lang="ja-JP" altLang="en-US" sz="800" b="1" dirty="0">
                  <a:solidFill>
                    <a:srgbClr val="2881A4"/>
                  </a:solidFill>
                  <a:latin typeface="Calibri" panose="020F0502020204030204"/>
                  <a:ea typeface="游ゴシック" panose="020B0400000000000000" pitchFamily="50" charset="-128"/>
                </a:rPr>
                <a:t>⇒「研究会申込みページ」からお申込みください。</a:t>
              </a:r>
            </a:p>
          </p:txBody>
        </p:sp>
        <p:sp>
          <p:nvSpPr>
            <p:cNvPr id="55" name="テキスト ボックス 54">
              <a:extLst>
                <a:ext uri="{FF2B5EF4-FFF2-40B4-BE49-F238E27FC236}">
                  <a16:creationId xmlns:a16="http://schemas.microsoft.com/office/drawing/2014/main" id="{D31C00EF-8969-D756-9C76-E12724E0AE7D}"/>
                </a:ext>
              </a:extLst>
            </p:cNvPr>
            <p:cNvSpPr txBox="1"/>
            <p:nvPr/>
          </p:nvSpPr>
          <p:spPr>
            <a:xfrm>
              <a:off x="4817850" y="1606437"/>
              <a:ext cx="1705821" cy="227682"/>
            </a:xfrm>
            <a:prstGeom prst="rect">
              <a:avLst/>
            </a:prstGeom>
            <a:noFill/>
          </p:spPr>
          <p:txBody>
            <a:bodyPr wrap="square" lIns="72000" tIns="36000" rIns="36000" bIns="36000" rtlCol="0">
              <a:spAutoFit/>
            </a:bodyPr>
            <a:lstStyle/>
            <a:p>
              <a:pPr defTabSz="380985">
                <a:lnSpc>
                  <a:spcPts val="1400"/>
                </a:lnSpc>
              </a:pPr>
              <a:r>
                <a:rPr kumimoji="1" lang="ja-JP" altLang="en-US" sz="1100" b="1" dirty="0">
                  <a:solidFill>
                    <a:prstClr val="black"/>
                  </a:solidFill>
                  <a:latin typeface="BIZ UDPゴシック" panose="020B0400000000000000" pitchFamily="50" charset="-128"/>
                  <a:ea typeface="BIZ UDPゴシック" panose="020B0400000000000000" pitchFamily="50" charset="-128"/>
                </a:rPr>
                <a:t>①スマホならこちら☞</a:t>
              </a:r>
              <a:endParaRPr kumimoji="1" lang="en-US" altLang="ja-JP" sz="1000" dirty="0">
                <a:solidFill>
                  <a:prstClr val="black"/>
                </a:solidFill>
                <a:latin typeface="BIZ UDPゴシック" panose="020B0400000000000000" pitchFamily="50" charset="-128"/>
                <a:ea typeface="BIZ UDPゴシック" panose="020B0400000000000000" pitchFamily="50" charset="-128"/>
              </a:endParaRPr>
            </a:p>
          </p:txBody>
        </p:sp>
      </p:grpSp>
      <p:graphicFrame>
        <p:nvGraphicFramePr>
          <p:cNvPr id="1026" name="表 1025">
            <a:extLst>
              <a:ext uri="{FF2B5EF4-FFF2-40B4-BE49-F238E27FC236}">
                <a16:creationId xmlns:a16="http://schemas.microsoft.com/office/drawing/2014/main" id="{658B22A8-C781-A99F-5FA7-FD0ED2565173}"/>
              </a:ext>
            </a:extLst>
          </p:cNvPr>
          <p:cNvGraphicFramePr>
            <a:graphicFrameLocks noGrp="1"/>
          </p:cNvGraphicFramePr>
          <p:nvPr>
            <p:extLst>
              <p:ext uri="{D42A27DB-BD31-4B8C-83A1-F6EECF244321}">
                <p14:modId xmlns:p14="http://schemas.microsoft.com/office/powerpoint/2010/main" val="1551448779"/>
              </p:ext>
            </p:extLst>
          </p:nvPr>
        </p:nvGraphicFramePr>
        <p:xfrm>
          <a:off x="4890348" y="4618443"/>
          <a:ext cx="4189759" cy="1564930"/>
        </p:xfrm>
        <a:graphic>
          <a:graphicData uri="http://schemas.openxmlformats.org/drawingml/2006/table">
            <a:tbl>
              <a:tblPr firstRow="1" bandRow="1"/>
              <a:tblGrid>
                <a:gridCol w="847512">
                  <a:extLst>
                    <a:ext uri="{9D8B030D-6E8A-4147-A177-3AD203B41FA5}">
                      <a16:colId xmlns:a16="http://schemas.microsoft.com/office/drawing/2014/main" val="2460492280"/>
                    </a:ext>
                  </a:extLst>
                </a:gridCol>
                <a:gridCol w="1137593">
                  <a:extLst>
                    <a:ext uri="{9D8B030D-6E8A-4147-A177-3AD203B41FA5}">
                      <a16:colId xmlns:a16="http://schemas.microsoft.com/office/drawing/2014/main" val="4114535014"/>
                    </a:ext>
                  </a:extLst>
                </a:gridCol>
                <a:gridCol w="487680">
                  <a:extLst>
                    <a:ext uri="{9D8B030D-6E8A-4147-A177-3AD203B41FA5}">
                      <a16:colId xmlns:a16="http://schemas.microsoft.com/office/drawing/2014/main" val="3749328067"/>
                    </a:ext>
                  </a:extLst>
                </a:gridCol>
                <a:gridCol w="1716974">
                  <a:extLst>
                    <a:ext uri="{9D8B030D-6E8A-4147-A177-3AD203B41FA5}">
                      <a16:colId xmlns:a16="http://schemas.microsoft.com/office/drawing/2014/main" val="499809509"/>
                    </a:ext>
                  </a:extLst>
                </a:gridCol>
              </a:tblGrid>
              <a:tr h="329810">
                <a:tc>
                  <a:txBody>
                    <a:bodyPr/>
                    <a:lstStyle/>
                    <a:p>
                      <a:r>
                        <a:rPr kumimoji="1" lang="ja-JP" altLang="en-US" sz="1100" dirty="0"/>
                        <a:t>事業場名</a:t>
                      </a:r>
                    </a:p>
                    <a:p>
                      <a:r>
                        <a:rPr kumimoji="1" lang="ja-JP" altLang="en-US" sz="1100" dirty="0"/>
                        <a:t>所在地</a:t>
                      </a:r>
                    </a:p>
                  </a:txBody>
                  <a:tcPr anchor="ctr">
                    <a:solidFill>
                      <a:schemeClr val="bg1"/>
                    </a:solidFill>
                  </a:tcPr>
                </a:tc>
                <a:tc gridSpan="3">
                  <a:txBody>
                    <a:bodyPr/>
                    <a:lstStyle/>
                    <a:p>
                      <a:endParaRPr kumimoji="1" lang="en-US" altLang="ja-JP" sz="1100" dirty="0"/>
                    </a:p>
                    <a:p>
                      <a:r>
                        <a:rPr kumimoji="1" lang="ja-JP" altLang="en-US" sz="1100" dirty="0"/>
                        <a:t>〒</a:t>
                      </a:r>
                    </a:p>
                  </a:txBody>
                  <a:tcPr>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78703872"/>
                  </a:ext>
                </a:extLst>
              </a:tr>
              <a:tr h="337430">
                <a:tc>
                  <a:txBody>
                    <a:bodyPr/>
                    <a:lstStyle/>
                    <a:p>
                      <a:r>
                        <a:rPr kumimoji="1" lang="ja-JP" altLang="en-US" sz="1100" dirty="0"/>
                        <a:t>受講者名</a:t>
                      </a:r>
                    </a:p>
                    <a:p>
                      <a:r>
                        <a:rPr kumimoji="1" lang="ja-JP" altLang="en-US" sz="1100" dirty="0"/>
                        <a:t>ご住所</a:t>
                      </a:r>
                    </a:p>
                  </a:txBody>
                  <a:tcPr anchor="ctr">
                    <a:solidFill>
                      <a:schemeClr val="bg1"/>
                    </a:solidFill>
                  </a:tcPr>
                </a:tc>
                <a:tc gridSpan="3">
                  <a:txBody>
                    <a:bodyPr/>
                    <a:lstStyle/>
                    <a:p>
                      <a:endParaRPr kumimoji="1" lang="en-US" altLang="ja-JP" sz="1100" dirty="0"/>
                    </a:p>
                    <a:p>
                      <a:r>
                        <a:rPr kumimoji="1" lang="ja-JP" altLang="en-US" sz="1100" dirty="0"/>
                        <a:t>〒</a:t>
                      </a:r>
                    </a:p>
                  </a:txBody>
                  <a:tcPr>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94339215"/>
                  </a:ext>
                </a:extLst>
              </a:tr>
              <a:tr h="174818">
                <a:tc>
                  <a:txBody>
                    <a:bodyPr/>
                    <a:lstStyle/>
                    <a:p>
                      <a:r>
                        <a:rPr kumimoji="1" lang="en-US" altLang="ja-JP" sz="1100" dirty="0"/>
                        <a:t>E</a:t>
                      </a:r>
                      <a:r>
                        <a:rPr kumimoji="1" lang="ja-JP" altLang="en-US" sz="1100" dirty="0"/>
                        <a:t>ﾒｰﾙｱﾄﾞﾚｽ</a:t>
                      </a:r>
                    </a:p>
                  </a:txBody>
                  <a:tcPr anchor="ctr">
                    <a:solidFill>
                      <a:schemeClr val="bg1"/>
                    </a:solidFill>
                  </a:tcPr>
                </a:tc>
                <a:tc gridSpan="3">
                  <a:txBody>
                    <a:bodyPr/>
                    <a:lstStyle/>
                    <a:p>
                      <a:endParaRPr kumimoji="1" lang="ja-JP" altLang="en-US" sz="1100" dirty="0"/>
                    </a:p>
                  </a:txBody>
                  <a:tcPr>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045752050"/>
                  </a:ext>
                </a:extLst>
              </a:tr>
              <a:tr h="452410">
                <a:tc>
                  <a:txBody>
                    <a:bodyPr/>
                    <a:lstStyle/>
                    <a:p>
                      <a:r>
                        <a:rPr kumimoji="1" lang="ja-JP" altLang="en-US" sz="1100" dirty="0"/>
                        <a:t>電話番号</a:t>
                      </a:r>
                      <a:endParaRPr kumimoji="1" lang="en-US" altLang="ja-JP" sz="1100" dirty="0"/>
                    </a:p>
                    <a:p>
                      <a:r>
                        <a:rPr kumimoji="1" lang="en-US" altLang="ja-JP" sz="1100" dirty="0"/>
                        <a:t>FAX</a:t>
                      </a:r>
                      <a:r>
                        <a:rPr kumimoji="1" lang="ja-JP" altLang="en-US" sz="1100" dirty="0"/>
                        <a:t>番号</a:t>
                      </a:r>
                    </a:p>
                  </a:txBody>
                  <a:tcPr anchor="ctr">
                    <a:solidFill>
                      <a:schemeClr val="bg1"/>
                    </a:solidFill>
                  </a:tcPr>
                </a:tc>
                <a:tc>
                  <a:txBody>
                    <a:bodyPr/>
                    <a:lstStyle/>
                    <a:p>
                      <a:endParaRPr kumimoji="1" lang="ja-JP" altLang="en-US" sz="1100" dirty="0"/>
                    </a:p>
                  </a:txBody>
                  <a:tcPr>
                    <a:solidFill>
                      <a:schemeClr val="bg1"/>
                    </a:solidFill>
                  </a:tcPr>
                </a:tc>
                <a:tc>
                  <a:txBody>
                    <a:bodyPr/>
                    <a:lstStyle/>
                    <a:p>
                      <a:r>
                        <a:rPr kumimoji="1" lang="ja-JP" altLang="en-US" sz="1100" dirty="0"/>
                        <a:t>受講</a:t>
                      </a:r>
                      <a:endParaRPr kumimoji="1" lang="en-US" altLang="ja-JP" sz="1100" dirty="0"/>
                    </a:p>
                    <a:p>
                      <a:r>
                        <a:rPr kumimoji="1" lang="ja-JP" altLang="en-US" sz="1100" dirty="0"/>
                        <a:t>形態</a:t>
                      </a:r>
                    </a:p>
                  </a:txBody>
                  <a:tcPr>
                    <a:solidFill>
                      <a:schemeClr val="bg1"/>
                    </a:solidFill>
                  </a:tcPr>
                </a:tc>
                <a:tc>
                  <a:txBody>
                    <a:bodyPr/>
                    <a:lstStyle/>
                    <a:p>
                      <a:r>
                        <a:rPr kumimoji="1" lang="ja-JP" altLang="en-US" sz="1100" dirty="0"/>
                        <a:t>□ｵﾝﾗｲﾝ</a:t>
                      </a:r>
                      <a:endParaRPr kumimoji="1" lang="en-US" altLang="ja-JP" sz="1100" dirty="0"/>
                    </a:p>
                    <a:p>
                      <a:r>
                        <a:rPr kumimoji="1" lang="ja-JP" altLang="en-US" sz="1100" dirty="0"/>
                        <a:t>□会場受講</a:t>
                      </a:r>
                      <a:r>
                        <a:rPr kumimoji="1" lang="en-US" altLang="ja-JP" sz="1100" dirty="0"/>
                        <a:t>(</a:t>
                      </a:r>
                      <a:r>
                        <a:rPr kumimoji="1" lang="ja-JP" altLang="en-US" sz="1100" dirty="0"/>
                        <a:t>ｷｬﾝｾﾙ待ち</a:t>
                      </a:r>
                      <a:r>
                        <a:rPr kumimoji="1" lang="en-US" altLang="ja-JP" sz="1100" dirty="0"/>
                        <a:t>)</a:t>
                      </a:r>
                      <a:endParaRPr kumimoji="1" lang="ja-JP" altLang="en-US" sz="1100" dirty="0"/>
                    </a:p>
                  </a:txBody>
                  <a:tcPr>
                    <a:solidFill>
                      <a:schemeClr val="bg1"/>
                    </a:solidFill>
                  </a:tcPr>
                </a:tc>
                <a:extLst>
                  <a:ext uri="{0D108BD9-81ED-4DB2-BD59-A6C34878D82A}">
                    <a16:rowId xmlns:a16="http://schemas.microsoft.com/office/drawing/2014/main" val="2356387350"/>
                  </a:ext>
                </a:extLst>
              </a:tr>
            </a:tbl>
          </a:graphicData>
        </a:graphic>
      </p:graphicFrame>
      <p:sp>
        <p:nvSpPr>
          <p:cNvPr id="1028" name="テキスト ボックス 1027">
            <a:extLst>
              <a:ext uri="{FF2B5EF4-FFF2-40B4-BE49-F238E27FC236}">
                <a16:creationId xmlns:a16="http://schemas.microsoft.com/office/drawing/2014/main" id="{66A8D9A6-EE69-846E-B204-0698180D6922}"/>
              </a:ext>
            </a:extLst>
          </p:cNvPr>
          <p:cNvSpPr txBox="1"/>
          <p:nvPr/>
        </p:nvSpPr>
        <p:spPr>
          <a:xfrm>
            <a:off x="4803272" y="6471408"/>
            <a:ext cx="4311461" cy="407218"/>
          </a:xfrm>
          <a:prstGeom prst="rect">
            <a:avLst/>
          </a:prstGeom>
          <a:noFill/>
        </p:spPr>
        <p:txBody>
          <a:bodyPr wrap="square" lIns="72000" tIns="36000" rIns="36000" bIns="36000" rtlCol="0">
            <a:spAutoFit/>
          </a:bodyPr>
          <a:lstStyle/>
          <a:p>
            <a:pPr defTabSz="380985">
              <a:lnSpc>
                <a:spcPts val="1400"/>
              </a:lnSpc>
            </a:pPr>
            <a:r>
              <a:rPr kumimoji="1" lang="en-US" altLang="ja-JP" sz="1100" b="1" dirty="0">
                <a:solidFill>
                  <a:prstClr val="black"/>
                </a:solidFill>
                <a:latin typeface="BIZ UDPゴシック" panose="020B0400000000000000" pitchFamily="50" charset="-128"/>
                <a:ea typeface="BIZ UDPゴシック" panose="020B0400000000000000" pitchFamily="50" charset="-128"/>
              </a:rPr>
              <a:t>【</a:t>
            </a:r>
            <a:r>
              <a:rPr kumimoji="1" lang="ja-JP" altLang="en-US" sz="1100" b="1" dirty="0">
                <a:solidFill>
                  <a:prstClr val="black"/>
                </a:solidFill>
                <a:latin typeface="BIZ UDPゴシック" panose="020B0400000000000000" pitchFamily="50" charset="-128"/>
                <a:ea typeface="BIZ UDPゴシック" panose="020B0400000000000000" pitchFamily="50" charset="-128"/>
              </a:rPr>
              <a:t>お申込み後の流れ</a:t>
            </a:r>
            <a:r>
              <a:rPr kumimoji="1" lang="en-US" altLang="ja-JP" sz="1100" b="1" dirty="0">
                <a:solidFill>
                  <a:prstClr val="black"/>
                </a:solidFill>
                <a:latin typeface="BIZ UDPゴシック" panose="020B0400000000000000" pitchFamily="50" charset="-128"/>
                <a:ea typeface="BIZ UDPゴシック" panose="020B0400000000000000" pitchFamily="50" charset="-128"/>
              </a:rPr>
              <a:t>】</a:t>
            </a:r>
            <a:r>
              <a:rPr kumimoji="1" lang="ja-JP" altLang="en-US" sz="1100" b="1" dirty="0">
                <a:solidFill>
                  <a:prstClr val="black"/>
                </a:solidFill>
                <a:latin typeface="BIZ UDPゴシック" panose="020B0400000000000000" pitchFamily="50" charset="-128"/>
                <a:ea typeface="BIZ UDPゴシック" panose="020B0400000000000000" pitchFamily="50" charset="-128"/>
              </a:rPr>
              <a:t>　口座引落依頼書発送→返送→視聴用</a:t>
            </a:r>
            <a:r>
              <a:rPr kumimoji="1" lang="en-US" altLang="ja-JP" sz="1100" b="1" dirty="0">
                <a:solidFill>
                  <a:prstClr val="black"/>
                </a:solidFill>
                <a:latin typeface="BIZ UDPゴシック" panose="020B0400000000000000" pitchFamily="50" charset="-128"/>
                <a:ea typeface="BIZ UDPゴシック" panose="020B0400000000000000" pitchFamily="50" charset="-128"/>
              </a:rPr>
              <a:t>URL</a:t>
            </a:r>
            <a:r>
              <a:rPr kumimoji="1" lang="ja-JP" altLang="en-US" sz="1100" b="1" dirty="0">
                <a:solidFill>
                  <a:prstClr val="black"/>
                </a:solidFill>
                <a:latin typeface="BIZ UDPゴシック" panose="020B0400000000000000" pitchFamily="50" charset="-128"/>
                <a:ea typeface="BIZ UDPゴシック" panose="020B0400000000000000" pitchFamily="50" charset="-128"/>
              </a:rPr>
              <a:t>とﾊﾟｽﾜｰﾄﾞを送信→視聴</a:t>
            </a:r>
            <a:r>
              <a:rPr kumimoji="1" lang="en-US" altLang="ja-JP" sz="900" dirty="0">
                <a:solidFill>
                  <a:prstClr val="black"/>
                </a:solidFill>
                <a:latin typeface="BIZ UDPゴシック" panose="020B0400000000000000" pitchFamily="50" charset="-128"/>
                <a:ea typeface="BIZ UDPゴシック" panose="020B0400000000000000" pitchFamily="50" charset="-128"/>
              </a:rPr>
              <a:t>(</a:t>
            </a:r>
            <a:r>
              <a:rPr kumimoji="1" lang="ja-JP" altLang="en-US" sz="900" dirty="0">
                <a:solidFill>
                  <a:prstClr val="black"/>
                </a:solidFill>
                <a:latin typeface="BIZ UDPゴシック" panose="020B0400000000000000" pitchFamily="50" charset="-128"/>
                <a:ea typeface="BIZ UDPゴシック" panose="020B0400000000000000" pitchFamily="50" charset="-128"/>
              </a:rPr>
              <a:t>翌営業日～次回ゼミ前日の間は見逃し視聴可</a:t>
            </a:r>
            <a:r>
              <a:rPr kumimoji="1" lang="en-US" altLang="ja-JP" sz="900" dirty="0">
                <a:solidFill>
                  <a:prstClr val="black"/>
                </a:solidFill>
                <a:latin typeface="BIZ UDPゴシック" panose="020B0400000000000000" pitchFamily="50" charset="-128"/>
                <a:ea typeface="BIZ UDPゴシック" panose="020B0400000000000000" pitchFamily="50" charset="-128"/>
              </a:rPr>
              <a:t>)</a:t>
            </a:r>
          </a:p>
        </p:txBody>
      </p:sp>
      <p:pic>
        <p:nvPicPr>
          <p:cNvPr id="37" name="図 36">
            <a:extLst>
              <a:ext uri="{FF2B5EF4-FFF2-40B4-BE49-F238E27FC236}">
                <a16:creationId xmlns:a16="http://schemas.microsoft.com/office/drawing/2014/main" id="{CF11FEFB-4D2F-3B6B-A669-87C32E10BE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76454" y="6065952"/>
            <a:ext cx="398636" cy="398636"/>
          </a:xfrm>
          <a:prstGeom prst="rect">
            <a:avLst/>
          </a:prstGeom>
        </p:spPr>
      </p:pic>
      <p:sp>
        <p:nvSpPr>
          <p:cNvPr id="1029" name="テキスト ボックス 1028">
            <a:extLst>
              <a:ext uri="{FF2B5EF4-FFF2-40B4-BE49-F238E27FC236}">
                <a16:creationId xmlns:a16="http://schemas.microsoft.com/office/drawing/2014/main" id="{3F4C62B6-2980-572B-F4DC-61470D7DCFB4}"/>
              </a:ext>
            </a:extLst>
          </p:cNvPr>
          <p:cNvSpPr txBox="1"/>
          <p:nvPr/>
        </p:nvSpPr>
        <p:spPr>
          <a:xfrm>
            <a:off x="4885728" y="776747"/>
            <a:ext cx="2413172" cy="792414"/>
          </a:xfrm>
          <a:prstGeom prst="rect">
            <a:avLst/>
          </a:prstGeom>
          <a:noFill/>
          <a:ln>
            <a:noFill/>
          </a:ln>
        </p:spPr>
        <p:txBody>
          <a:bodyPr wrap="square" lIns="72000" tIns="36000" rIns="36000" bIns="36000">
            <a:noAutofit/>
          </a:bodyPr>
          <a:lstStyle/>
          <a:p>
            <a:pPr marL="0" marR="0" lvl="0" indent="0" algn="l" defTabSz="953853" rtl="0" eaLnBrk="1" fontAlgn="auto" latinLnBrk="0" hangingPunct="1">
              <a:lnSpc>
                <a:spcPts val="1200"/>
              </a:lnSpc>
              <a:spcBef>
                <a:spcPts val="0"/>
              </a:spcBef>
              <a:spcAft>
                <a:spcPts val="0"/>
              </a:spcAft>
              <a:buClrTx/>
              <a:buSzTx/>
              <a:buFontTx/>
              <a:buNone/>
              <a:tabLst/>
              <a:defRPr/>
            </a:pPr>
            <a:r>
              <a:rPr lang="ja-JP" altLang="en-US" sz="900" dirty="0">
                <a:solidFill>
                  <a:srgbClr val="C00000"/>
                </a:solidFill>
                <a:latin typeface="HGPｺﾞｼｯｸM" panose="020B0600000000000000" pitchFamily="50" charset="-128"/>
                <a:ea typeface="HGPｺﾞｼｯｸM" panose="020B0600000000000000" pitchFamily="50" charset="-128"/>
              </a:rPr>
              <a:t>　　　　　　　　　　</a:t>
            </a:r>
            <a:r>
              <a:rPr kumimoji="1" lang="ja-JP" altLang="en-US" sz="13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a:t>
            </a:r>
            <a:r>
              <a:rPr lang="ja-JP" altLang="en-US" sz="900" dirty="0">
                <a:solidFill>
                  <a:srgbClr val="C00000"/>
                </a:solidFill>
                <a:latin typeface="HGPｺﾞｼｯｸM" panose="020B0600000000000000" pitchFamily="50" charset="-128"/>
                <a:ea typeface="HGPｺﾞｼｯｸM" panose="020B0600000000000000" pitchFamily="50" charset="-128"/>
              </a:rPr>
              <a:t>　　　</a:t>
            </a:r>
            <a:r>
              <a:rPr lang="ja-JP" altLang="en-US" sz="800" dirty="0">
                <a:solidFill>
                  <a:srgbClr val="C00000"/>
                </a:solidFill>
                <a:latin typeface="HGPｺﾞｼｯｸM" panose="020B0600000000000000" pitchFamily="50" charset="-128"/>
                <a:ea typeface="HGPｺﾞｼｯｸM" panose="020B0600000000000000" pitchFamily="50" charset="-128"/>
              </a:rPr>
              <a:t>*⁶ </a:t>
            </a:r>
            <a:r>
              <a:rPr lang="en-US" altLang="ja-JP" sz="800" dirty="0">
                <a:latin typeface="HGPｺﾞｼｯｸM" panose="020B0600000000000000" pitchFamily="50" charset="-128"/>
                <a:ea typeface="HGPｺﾞｼｯｸM" panose="020B0600000000000000" pitchFamily="50" charset="-128"/>
              </a:rPr>
              <a:t>6</a:t>
            </a:r>
            <a:r>
              <a:rPr lang="ja-JP" altLang="en-US" sz="800" dirty="0">
                <a:latin typeface="HGPｺﾞｼｯｸM" panose="020B0600000000000000" pitchFamily="50" charset="-128"/>
                <a:ea typeface="HGPｺﾞｼｯｸM" panose="020B0600000000000000" pitchFamily="50" charset="-128"/>
              </a:rPr>
              <a:t>年度のﾃｰﾏ実績☞判例・裁判例</a:t>
            </a:r>
            <a:r>
              <a:rPr lang="en-US" altLang="ja-JP" sz="800" dirty="0">
                <a:latin typeface="HGPｺﾞｼｯｸM" panose="020B0600000000000000" pitchFamily="50" charset="-128"/>
                <a:ea typeface="HGPｺﾞｼｯｸM" panose="020B0600000000000000" pitchFamily="50" charset="-128"/>
              </a:rPr>
              <a:t>5</a:t>
            </a:r>
            <a:r>
              <a:rPr lang="ja-JP" altLang="en-US" sz="800" dirty="0">
                <a:latin typeface="HGPｺﾞｼｯｸM" panose="020B0600000000000000" pitchFamily="50" charset="-128"/>
                <a:ea typeface="HGPｺﾞｼｯｸM" panose="020B0600000000000000" pitchFamily="50" charset="-128"/>
              </a:rPr>
              <a:t>回、法改正関係・働き方の歴史</a:t>
            </a:r>
            <a:r>
              <a:rPr lang="en-US" altLang="ja-JP" sz="800" dirty="0">
                <a:latin typeface="HGPｺﾞｼｯｸM" panose="020B0600000000000000" pitchFamily="50" charset="-128"/>
                <a:ea typeface="HGPｺﾞｼｯｸM" panose="020B0600000000000000" pitchFamily="50" charset="-128"/>
              </a:rPr>
              <a:t>1</a:t>
            </a:r>
            <a:r>
              <a:rPr lang="ja-JP" altLang="en-US" sz="800" dirty="0">
                <a:latin typeface="HGPｺﾞｼｯｸM" panose="020B0600000000000000" pitchFamily="50" charset="-128"/>
                <a:ea typeface="HGPｺﾞｼｯｸM" panose="020B0600000000000000" pitchFamily="50" charset="-128"/>
              </a:rPr>
              <a:t>回、ジョブ型人事指針各</a:t>
            </a:r>
            <a:r>
              <a:rPr lang="en-US" altLang="ja-JP" sz="800" dirty="0">
                <a:latin typeface="HGPｺﾞｼｯｸM" panose="020B0600000000000000" pitchFamily="50" charset="-128"/>
                <a:ea typeface="HGPｺﾞｼｯｸM" panose="020B0600000000000000" pitchFamily="50" charset="-128"/>
              </a:rPr>
              <a:t>1</a:t>
            </a:r>
            <a:r>
              <a:rPr lang="ja-JP" altLang="en-US" sz="800" dirty="0">
                <a:latin typeface="HGPｺﾞｼｯｸM" panose="020B0600000000000000" pitchFamily="50" charset="-128"/>
                <a:ea typeface="HGPｺﾞｼｯｸM" panose="020B0600000000000000" pitchFamily="50" charset="-128"/>
              </a:rPr>
              <a:t>回　　</a:t>
            </a:r>
            <a:r>
              <a:rPr kumimoji="0" lang="ja-JP" altLang="en-US" sz="800" b="0" i="0" u="none" strike="noStrike" kern="1200" cap="none" spc="0" normalizeH="0" baseline="0" noProof="0" dirty="0">
                <a:ln>
                  <a:noFill/>
                </a:ln>
                <a:solidFill>
                  <a:srgbClr val="C00000"/>
                </a:solidFill>
                <a:effectLst/>
                <a:uLnTx/>
                <a:uFillTx/>
                <a:latin typeface="HGPｺﾞｼｯｸM" panose="020B0600000000000000" pitchFamily="50" charset="-128"/>
                <a:ea typeface="HGPｺﾞｼｯｸM" panose="020B0600000000000000" pitchFamily="50" charset="-128"/>
                <a:cs typeface="+mn-cs"/>
              </a:rPr>
              <a:t>*⁷</a:t>
            </a:r>
            <a:r>
              <a:rPr kumimoji="0" lang="ja-JP" altLang="en-US"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回を選んでの受講はできません。ご欠席の回は、見逃し配信で視聴できます。</a:t>
            </a:r>
            <a:endParaRPr kumimoji="0" lang="en-US" altLang="ja-JP"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a:lnSpc>
                <a:spcPts val="1100"/>
              </a:lnSpc>
            </a:pPr>
            <a:endParaRPr lang="en-US" altLang="ja-JP" sz="900" dirty="0">
              <a:latin typeface="HGPｺﾞｼｯｸM" panose="020B0600000000000000" pitchFamily="50" charset="-128"/>
              <a:ea typeface="HGPｺﾞｼｯｸM" panose="020B0600000000000000" pitchFamily="50" charset="-128"/>
            </a:endParaRPr>
          </a:p>
        </p:txBody>
      </p:sp>
      <p:grpSp>
        <p:nvGrpSpPr>
          <p:cNvPr id="1037" name="グループ化 1036">
            <a:extLst>
              <a:ext uri="{FF2B5EF4-FFF2-40B4-BE49-F238E27FC236}">
                <a16:creationId xmlns:a16="http://schemas.microsoft.com/office/drawing/2014/main" id="{5A62DA78-5026-9C82-137A-3446FD39BCEC}"/>
              </a:ext>
            </a:extLst>
          </p:cNvPr>
          <p:cNvGrpSpPr/>
          <p:nvPr/>
        </p:nvGrpSpPr>
        <p:grpSpPr>
          <a:xfrm>
            <a:off x="4817110" y="2462406"/>
            <a:ext cx="2605640" cy="818075"/>
            <a:chOff x="4803272" y="2215159"/>
            <a:chExt cx="2605640" cy="818075"/>
          </a:xfrm>
        </p:grpSpPr>
        <p:grpSp>
          <p:nvGrpSpPr>
            <p:cNvPr id="60" name="グループ化 59">
              <a:extLst>
                <a:ext uri="{FF2B5EF4-FFF2-40B4-BE49-F238E27FC236}">
                  <a16:creationId xmlns:a16="http://schemas.microsoft.com/office/drawing/2014/main" id="{D1596D6E-0A03-7CBA-BD7B-4761DA118DD5}"/>
                </a:ext>
              </a:extLst>
            </p:cNvPr>
            <p:cNvGrpSpPr/>
            <p:nvPr/>
          </p:nvGrpSpPr>
          <p:grpSpPr>
            <a:xfrm>
              <a:off x="4803272" y="2215159"/>
              <a:ext cx="2481050" cy="409211"/>
              <a:chOff x="4835380" y="2874153"/>
              <a:chExt cx="2481050" cy="409211"/>
            </a:xfrm>
          </p:grpSpPr>
          <p:sp>
            <p:nvSpPr>
              <p:cNvPr id="52" name="テキスト ボックス 51">
                <a:extLst>
                  <a:ext uri="{FF2B5EF4-FFF2-40B4-BE49-F238E27FC236}">
                    <a16:creationId xmlns:a16="http://schemas.microsoft.com/office/drawing/2014/main" id="{04FC510A-8095-0C30-E3C0-2628B28B3DC8}"/>
                  </a:ext>
                </a:extLst>
              </p:cNvPr>
              <p:cNvSpPr txBox="1"/>
              <p:nvPr/>
            </p:nvSpPr>
            <p:spPr>
              <a:xfrm>
                <a:off x="4835380" y="2874153"/>
                <a:ext cx="2481050" cy="227682"/>
              </a:xfrm>
              <a:prstGeom prst="rect">
                <a:avLst/>
              </a:prstGeom>
              <a:noFill/>
            </p:spPr>
            <p:txBody>
              <a:bodyPr wrap="square" lIns="72000" tIns="36000" rIns="36000" bIns="36000" rtlCol="0">
                <a:spAutoFit/>
              </a:bodyPr>
              <a:lstStyle/>
              <a:p>
                <a:pPr defTabSz="380985">
                  <a:lnSpc>
                    <a:spcPts val="1400"/>
                  </a:lnSpc>
                </a:pPr>
                <a:r>
                  <a:rPr kumimoji="1" lang="ja-JP" altLang="en-US" sz="1100" b="1" dirty="0">
                    <a:solidFill>
                      <a:prstClr val="black"/>
                    </a:solidFill>
                    <a:latin typeface="BIZ UDPゴシック" panose="020B0400000000000000" pitchFamily="50" charset="-128"/>
                    <a:ea typeface="BIZ UDPゴシック" panose="020B0400000000000000" pitchFamily="50" charset="-128"/>
                  </a:rPr>
                  <a:t>②パソコンならこちら☟</a:t>
                </a:r>
                <a:endParaRPr kumimoji="1" lang="en-US" altLang="ja-JP" sz="1000" dirty="0">
                  <a:solidFill>
                    <a:prstClr val="black"/>
                  </a:solidFill>
                  <a:latin typeface="BIZ UDPゴシック" panose="020B0400000000000000" pitchFamily="50" charset="-128"/>
                  <a:ea typeface="BIZ UDPゴシック" panose="020B0400000000000000" pitchFamily="50" charset="-128"/>
                </a:endParaRPr>
              </a:p>
            </p:txBody>
          </p:sp>
          <p:sp>
            <p:nvSpPr>
              <p:cNvPr id="58" name="テキスト ボックス 57">
                <a:extLst>
                  <a:ext uri="{FF2B5EF4-FFF2-40B4-BE49-F238E27FC236}">
                    <a16:creationId xmlns:a16="http://schemas.microsoft.com/office/drawing/2014/main" id="{9B17AD12-9B18-F2F6-FF97-A8FE6227FB23}"/>
                  </a:ext>
                </a:extLst>
              </p:cNvPr>
              <p:cNvSpPr txBox="1"/>
              <p:nvPr/>
            </p:nvSpPr>
            <p:spPr>
              <a:xfrm>
                <a:off x="5048939" y="3067160"/>
                <a:ext cx="2267491" cy="216204"/>
              </a:xfrm>
              <a:prstGeom prst="rect">
                <a:avLst/>
              </a:prstGeom>
              <a:noFill/>
              <a:ln w="12700">
                <a:noFill/>
                <a:prstDash val="sysDash"/>
              </a:ln>
            </p:spPr>
            <p:txBody>
              <a:bodyPr wrap="square" lIns="72000" tIns="36000" rIns="36000" bIns="36000">
                <a:spAutoFit/>
              </a:bodyPr>
              <a:lstStyle/>
              <a:p>
                <a:pPr>
                  <a:lnSpc>
                    <a:spcPts val="1300"/>
                  </a:lnSpc>
                </a:pPr>
                <a:r>
                  <a:rPr lang="ja-JP" altLang="en-US" sz="1000" dirty="0">
                    <a:solidFill>
                      <a:srgbClr val="00B0F0"/>
                    </a:solidFill>
                    <a:latin typeface="BIZ UDPゴシック" panose="020B0400000000000000" pitchFamily="50" charset="-128"/>
                    <a:ea typeface="BIZ UDPゴシック" panose="020B0400000000000000" pitchFamily="50" charset="-128"/>
                    <a:hlinkClick r:id="rId7">
                      <a:extLst>
                        <a:ext uri="{A12FA001-AC4F-418D-AE19-62706E023703}">
                          <ahyp:hlinkClr xmlns:ahyp="http://schemas.microsoft.com/office/drawing/2018/hyperlinkcolor" val="tx"/>
                        </a:ext>
                      </a:extLst>
                    </a:hlinkClick>
                  </a:rPr>
                  <a:t>▶日本法令実務研究会入会申込書</a:t>
                </a:r>
                <a:endParaRPr kumimoji="1" lang="ja-JP" altLang="en-US" sz="1000" b="1" dirty="0">
                  <a:solidFill>
                    <a:srgbClr val="00B0F0"/>
                  </a:solidFill>
                  <a:latin typeface="BIZ UDPゴシック" panose="020B0400000000000000" pitchFamily="50" charset="-128"/>
                  <a:ea typeface="BIZ UDPゴシック" panose="020B0400000000000000" pitchFamily="50" charset="-128"/>
                </a:endParaRPr>
              </a:p>
            </p:txBody>
          </p:sp>
        </p:grpSp>
        <p:sp>
          <p:nvSpPr>
            <p:cNvPr id="1030" name="テキスト ボックス 1029">
              <a:extLst>
                <a:ext uri="{FF2B5EF4-FFF2-40B4-BE49-F238E27FC236}">
                  <a16:creationId xmlns:a16="http://schemas.microsoft.com/office/drawing/2014/main" id="{D139A973-2F8C-B5A6-8BDC-66359B4DD08A}"/>
                </a:ext>
              </a:extLst>
            </p:cNvPr>
            <p:cNvSpPr txBox="1"/>
            <p:nvPr/>
          </p:nvSpPr>
          <p:spPr>
            <a:xfrm>
              <a:off x="5016831" y="2611082"/>
              <a:ext cx="2328451" cy="200943"/>
            </a:xfrm>
            <a:prstGeom prst="rect">
              <a:avLst/>
            </a:prstGeom>
            <a:noFill/>
            <a:ln w="12700">
              <a:noFill/>
              <a:prstDash val="sysDash"/>
            </a:ln>
          </p:spPr>
          <p:txBody>
            <a:bodyPr wrap="square" lIns="72000" tIns="36000" rIns="36000" bIns="36000">
              <a:spAutoFit/>
            </a:bodyPr>
            <a:lstStyle/>
            <a:p>
              <a:pPr>
                <a:lnSpc>
                  <a:spcPts val="1000"/>
                </a:lnSpc>
              </a:pPr>
              <a:r>
                <a:rPr kumimoji="1" lang="ja-JP" altLang="en-US" sz="1000" b="1" dirty="0">
                  <a:latin typeface="BIZ UDPゴシック" panose="020B0400000000000000" pitchFamily="50" charset="-128"/>
                  <a:ea typeface="BIZ UDPゴシック" panose="020B0400000000000000" pitchFamily="50" charset="-128"/>
                </a:rPr>
                <a:t>▶</a:t>
              </a:r>
              <a:r>
                <a:rPr kumimoji="1" lang="en-US" altLang="ja-JP" sz="1000" b="1" dirty="0">
                  <a:latin typeface="BIZ UDPゴシック" panose="020B0400000000000000" pitchFamily="50" charset="-128"/>
                  <a:ea typeface="BIZ UDPゴシック" panose="020B0400000000000000" pitchFamily="50" charset="-128"/>
                </a:rPr>
                <a:t>｢</a:t>
              </a:r>
              <a:r>
                <a:rPr kumimoji="1" lang="ja-JP" altLang="en-US" sz="1000" b="1" dirty="0">
                  <a:latin typeface="BIZ UDPゴシック" panose="020B0400000000000000" pitchFamily="50" charset="-128"/>
                  <a:ea typeface="BIZ UDPゴシック" panose="020B0400000000000000" pitchFamily="50" charset="-128"/>
                </a:rPr>
                <a:t>最旬 労働法研究会 水町ゼミ</a:t>
              </a:r>
              <a:r>
                <a:rPr kumimoji="1" lang="en-US" altLang="ja-JP" sz="1000" b="1" dirty="0">
                  <a:latin typeface="BIZ UDPゴシック" panose="020B0400000000000000" pitchFamily="50" charset="-128"/>
                  <a:ea typeface="BIZ UDPゴシック" panose="020B0400000000000000" pitchFamily="50" charset="-128"/>
                </a:rPr>
                <a:t>｣</a:t>
              </a:r>
              <a:r>
                <a:rPr kumimoji="1" lang="ja-JP" altLang="en-US" sz="1000" b="1" dirty="0">
                  <a:latin typeface="BIZ UDPゴシック" panose="020B0400000000000000" pitchFamily="50" charset="-128"/>
                  <a:ea typeface="BIZ UDPゴシック" panose="020B0400000000000000" pitchFamily="50" charset="-128"/>
                </a:rPr>
                <a:t>で検索</a:t>
              </a:r>
              <a:endParaRPr kumimoji="1" lang="ja-JP" altLang="en-US" sz="800" b="1" dirty="0">
                <a:latin typeface="+mn-ea"/>
              </a:endParaRPr>
            </a:p>
          </p:txBody>
        </p:sp>
        <p:sp>
          <p:nvSpPr>
            <p:cNvPr id="1036" name="テキスト ボックス 1035">
              <a:extLst>
                <a:ext uri="{FF2B5EF4-FFF2-40B4-BE49-F238E27FC236}">
                  <a16:creationId xmlns:a16="http://schemas.microsoft.com/office/drawing/2014/main" id="{49F422C9-F6C3-15A1-3790-B78DBC6CC84B}"/>
                </a:ext>
              </a:extLst>
            </p:cNvPr>
            <p:cNvSpPr txBox="1"/>
            <p:nvPr/>
          </p:nvSpPr>
          <p:spPr>
            <a:xfrm>
              <a:off x="5080461" y="2752397"/>
              <a:ext cx="2328451" cy="280837"/>
            </a:xfrm>
            <a:prstGeom prst="rect">
              <a:avLst/>
            </a:prstGeom>
            <a:noFill/>
            <a:ln w="12700">
              <a:noFill/>
              <a:prstDash val="sysDash"/>
            </a:ln>
          </p:spPr>
          <p:txBody>
            <a:bodyPr wrap="square" lIns="72000" tIns="36000" rIns="36000" bIns="36000">
              <a:spAutoFit/>
            </a:bodyPr>
            <a:lstStyle/>
            <a:p>
              <a:pPr>
                <a:lnSpc>
                  <a:spcPts val="800"/>
                </a:lnSpc>
              </a:pPr>
              <a:r>
                <a:rPr kumimoji="1" lang="ja-JP" altLang="en-US" sz="800" b="1" dirty="0">
                  <a:latin typeface="+mn-ea"/>
                </a:rPr>
                <a:t>→日本法令ｻｲﾄ内の</a:t>
              </a:r>
              <a:r>
                <a:rPr kumimoji="1" lang="en-US" altLang="ja-JP" sz="800" b="1" dirty="0">
                  <a:latin typeface="+mn-ea"/>
                </a:rPr>
                <a:t>【</a:t>
              </a:r>
              <a:r>
                <a:rPr kumimoji="1" lang="ja-JP" altLang="en-US" sz="800" b="1" dirty="0">
                  <a:latin typeface="+mn-ea"/>
                </a:rPr>
                <a:t>ｵﾝﾗｲﾝ</a:t>
              </a:r>
              <a:r>
                <a:rPr kumimoji="1" lang="en-US" altLang="ja-JP" sz="800" b="1" dirty="0">
                  <a:latin typeface="+mn-ea"/>
                </a:rPr>
                <a:t>】⇒｢</a:t>
              </a:r>
              <a:r>
                <a:rPr kumimoji="1" lang="ja-JP" altLang="en-US" sz="800" b="1" dirty="0">
                  <a:latin typeface="+mn-ea"/>
                </a:rPr>
                <a:t>研究会申込みページ」からお申込み。</a:t>
              </a:r>
            </a:p>
          </p:txBody>
        </p:sp>
      </p:grpSp>
      <p:grpSp>
        <p:nvGrpSpPr>
          <p:cNvPr id="1039" name="グループ化 1038">
            <a:extLst>
              <a:ext uri="{FF2B5EF4-FFF2-40B4-BE49-F238E27FC236}">
                <a16:creationId xmlns:a16="http://schemas.microsoft.com/office/drawing/2014/main" id="{6563F0F6-5A19-D5A8-316C-A117C5CB3572}"/>
              </a:ext>
            </a:extLst>
          </p:cNvPr>
          <p:cNvGrpSpPr/>
          <p:nvPr/>
        </p:nvGrpSpPr>
        <p:grpSpPr>
          <a:xfrm>
            <a:off x="4817850" y="3285592"/>
            <a:ext cx="4483178" cy="849083"/>
            <a:chOff x="4817850" y="3148432"/>
            <a:chExt cx="4483178" cy="849083"/>
          </a:xfrm>
        </p:grpSpPr>
        <p:grpSp>
          <p:nvGrpSpPr>
            <p:cNvPr id="63" name="グループ化 62">
              <a:extLst>
                <a:ext uri="{FF2B5EF4-FFF2-40B4-BE49-F238E27FC236}">
                  <a16:creationId xmlns:a16="http://schemas.microsoft.com/office/drawing/2014/main" id="{4DC690E0-DA71-6986-68AD-11BBD5DEDDB7}"/>
                </a:ext>
              </a:extLst>
            </p:cNvPr>
            <p:cNvGrpSpPr/>
            <p:nvPr/>
          </p:nvGrpSpPr>
          <p:grpSpPr>
            <a:xfrm>
              <a:off x="4817850" y="3148432"/>
              <a:ext cx="4223189" cy="849083"/>
              <a:chOff x="4835380" y="3415243"/>
              <a:chExt cx="4223189" cy="849083"/>
            </a:xfrm>
          </p:grpSpPr>
          <p:sp>
            <p:nvSpPr>
              <p:cNvPr id="42" name="テキスト ボックス 41">
                <a:extLst>
                  <a:ext uri="{FF2B5EF4-FFF2-40B4-BE49-F238E27FC236}">
                    <a16:creationId xmlns:a16="http://schemas.microsoft.com/office/drawing/2014/main" id="{C0E86B2F-14B5-B5B4-B172-CBB9A271AF11}"/>
                  </a:ext>
                </a:extLst>
              </p:cNvPr>
              <p:cNvSpPr txBox="1"/>
              <p:nvPr/>
            </p:nvSpPr>
            <p:spPr>
              <a:xfrm>
                <a:off x="4950507" y="3578304"/>
                <a:ext cx="4108062" cy="686022"/>
              </a:xfrm>
              <a:prstGeom prst="rect">
                <a:avLst/>
              </a:prstGeom>
              <a:noFill/>
            </p:spPr>
            <p:txBody>
              <a:bodyPr wrap="square" rtlCol="0">
                <a:spAutoFit/>
              </a:bodyPr>
              <a:lstStyle/>
              <a:p>
                <a:pPr marL="74080" indent="-74080" defTabSz="380985">
                  <a:lnSpc>
                    <a:spcPts val="1200"/>
                  </a:lnSpc>
                </a:pPr>
                <a:r>
                  <a:rPr kumimoji="1" lang="ja-JP" altLang="en-US" sz="900" b="1" dirty="0">
                    <a:latin typeface="BIZ UDPゴシック" panose="020B0400000000000000" pitchFamily="50" charset="-128"/>
                    <a:ea typeface="BIZ UDPゴシック" panose="020B0400000000000000" pitchFamily="50" charset="-128"/>
                  </a:rPr>
                  <a:t>　㈱日本法令の下記ﾒｰﾙｱﾄﾞﾚｽに以下の情報を送信してお申込み。</a:t>
                </a:r>
                <a:r>
                  <a:rPr kumimoji="1" lang="en-US" altLang="ja-JP" sz="1050" b="1" dirty="0">
                    <a:solidFill>
                      <a:srgbClr val="00B0F0"/>
                    </a:solidFill>
                    <a:latin typeface="BIZ UDPゴシック" panose="020B0400000000000000" pitchFamily="50" charset="-128"/>
                    <a:ea typeface="BIZ UDPゴシック" panose="020B0400000000000000" pitchFamily="50" charset="-128"/>
                  </a:rPr>
                  <a:t>kenkyukai@horei.co.jp</a:t>
                </a:r>
              </a:p>
              <a:p>
                <a:pPr marL="74080" indent="-74080" defTabSz="380985">
                  <a:lnSpc>
                    <a:spcPts val="1200"/>
                  </a:lnSpc>
                </a:pPr>
                <a:r>
                  <a:rPr kumimoji="1" lang="ja-JP" altLang="en-US" sz="900" dirty="0">
                    <a:latin typeface="BIZ UDPゴシック" panose="020B0400000000000000" pitchFamily="50" charset="-128"/>
                    <a:ea typeface="BIZ UDPゴシック" panose="020B0400000000000000" pitchFamily="50" charset="-128"/>
                  </a:rPr>
                  <a:t>□受講者名　□お住まい　□事業場名　□所在地　</a:t>
                </a:r>
                <a:r>
                  <a:rPr kumimoji="1" lang="ja-JP" altLang="en-US" sz="900" dirty="0">
                    <a:solidFill>
                      <a:srgbClr val="00B050"/>
                    </a:solidFill>
                    <a:latin typeface="BIZ UDPゴシック" panose="020B0400000000000000" pitchFamily="50" charset="-128"/>
                    <a:ea typeface="BIZ UDPゴシック" panose="020B0400000000000000" pitchFamily="50" charset="-128"/>
                  </a:rPr>
                  <a:t>□全基連・県協会経由*⁷</a:t>
                </a:r>
                <a:endParaRPr kumimoji="1" lang="en-US" altLang="ja-JP" sz="900" dirty="0">
                  <a:solidFill>
                    <a:srgbClr val="00B050"/>
                  </a:solidFill>
                  <a:latin typeface="BIZ UDPゴシック" panose="020B0400000000000000" pitchFamily="50" charset="-128"/>
                  <a:ea typeface="BIZ UDPゴシック" panose="020B0400000000000000" pitchFamily="50" charset="-128"/>
                </a:endParaRPr>
              </a:p>
              <a:p>
                <a:pPr marL="74080" indent="-74080" defTabSz="380985">
                  <a:lnSpc>
                    <a:spcPts val="1200"/>
                  </a:lnSpc>
                </a:pPr>
                <a:r>
                  <a:rPr kumimoji="1" lang="ja-JP" altLang="en-US" sz="900" dirty="0">
                    <a:latin typeface="BIZ UDPゴシック" panose="020B0400000000000000" pitchFamily="50" charset="-128"/>
                    <a:ea typeface="BIZ UDPゴシック" panose="020B0400000000000000" pitchFamily="50" charset="-128"/>
                  </a:rPr>
                  <a:t>□連絡用電話･</a:t>
                </a:r>
                <a:r>
                  <a:rPr kumimoji="1" lang="en-US" altLang="ja-JP" sz="900" dirty="0">
                    <a:latin typeface="BIZ UDPゴシック" panose="020B0400000000000000" pitchFamily="50" charset="-128"/>
                    <a:ea typeface="BIZ UDPゴシック" panose="020B0400000000000000" pitchFamily="50" charset="-128"/>
                  </a:rPr>
                  <a:t>Fax</a:t>
                </a:r>
                <a:r>
                  <a:rPr kumimoji="1" lang="ja-JP" altLang="en-US" sz="900" dirty="0">
                    <a:latin typeface="BIZ UDPゴシック" panose="020B0400000000000000" pitchFamily="50" charset="-128"/>
                    <a:ea typeface="BIZ UDPゴシック" panose="020B0400000000000000" pitchFamily="50" charset="-128"/>
                  </a:rPr>
                  <a:t>番号  □</a:t>
                </a:r>
                <a:r>
                  <a:rPr kumimoji="1" lang="en-US" altLang="ja-JP" sz="900" dirty="0">
                    <a:latin typeface="BIZ UDPゴシック" panose="020B0400000000000000" pitchFamily="50" charset="-128"/>
                    <a:ea typeface="BIZ UDPゴシック" panose="020B0400000000000000" pitchFamily="50" charset="-128"/>
                  </a:rPr>
                  <a:t>e</a:t>
                </a:r>
                <a:r>
                  <a:rPr kumimoji="1" lang="ja-JP" altLang="en-US" sz="900" dirty="0">
                    <a:latin typeface="BIZ UDPゴシック" panose="020B0400000000000000" pitchFamily="50" charset="-128"/>
                    <a:ea typeface="BIZ UDPゴシック" panose="020B0400000000000000" pitchFamily="50" charset="-128"/>
                  </a:rPr>
                  <a:t>ﾒｰﾙｱﾄﾞﾚｽ　□ｵﾝﾗｲﾝ　□会場受講（ｷｬﾝｾﾙ待ち）</a:t>
                </a:r>
                <a:endParaRPr kumimoji="1" lang="en-US" altLang="ja-JP" sz="900" dirty="0">
                  <a:latin typeface="BIZ UDPゴシック" panose="020B0400000000000000" pitchFamily="50" charset="-128"/>
                  <a:ea typeface="BIZ UDPゴシック" panose="020B0400000000000000" pitchFamily="50" charset="-128"/>
                </a:endParaRPr>
              </a:p>
            </p:txBody>
          </p:sp>
          <p:sp>
            <p:nvSpPr>
              <p:cNvPr id="53" name="テキスト ボックス 52">
                <a:extLst>
                  <a:ext uri="{FF2B5EF4-FFF2-40B4-BE49-F238E27FC236}">
                    <a16:creationId xmlns:a16="http://schemas.microsoft.com/office/drawing/2014/main" id="{97C8856C-3C56-B5FB-0B70-23F0C611F38F}"/>
                  </a:ext>
                </a:extLst>
              </p:cNvPr>
              <p:cNvSpPr txBox="1"/>
              <p:nvPr/>
            </p:nvSpPr>
            <p:spPr>
              <a:xfrm>
                <a:off x="4835380" y="3415243"/>
                <a:ext cx="2481050" cy="227682"/>
              </a:xfrm>
              <a:prstGeom prst="rect">
                <a:avLst/>
              </a:prstGeom>
              <a:noFill/>
            </p:spPr>
            <p:txBody>
              <a:bodyPr wrap="square" lIns="72000" tIns="36000" rIns="36000" bIns="36000" rtlCol="0">
                <a:spAutoFit/>
              </a:bodyPr>
              <a:lstStyle/>
              <a:p>
                <a:pPr defTabSz="380985">
                  <a:lnSpc>
                    <a:spcPts val="1400"/>
                  </a:lnSpc>
                </a:pPr>
                <a:r>
                  <a:rPr kumimoji="1" lang="ja-JP" altLang="en-US" sz="1100" b="1" dirty="0">
                    <a:solidFill>
                      <a:prstClr val="black"/>
                    </a:solidFill>
                    <a:latin typeface="BIZ UDPゴシック" panose="020B0400000000000000" pitchFamily="50" charset="-128"/>
                    <a:ea typeface="BIZ UDPゴシック" panose="020B0400000000000000" pitchFamily="50" charset="-128"/>
                  </a:rPr>
                  <a:t>③メールならこちら☟</a:t>
                </a:r>
                <a:endParaRPr kumimoji="1" lang="en-US" altLang="ja-JP" sz="1000" dirty="0">
                  <a:solidFill>
                    <a:prstClr val="black"/>
                  </a:solidFill>
                  <a:latin typeface="BIZ UDPゴシック" panose="020B0400000000000000" pitchFamily="50" charset="-128"/>
                  <a:ea typeface="BIZ UDPゴシック" panose="020B0400000000000000" pitchFamily="50" charset="-128"/>
                </a:endParaRPr>
              </a:p>
            </p:txBody>
          </p:sp>
        </p:grpSp>
        <p:sp>
          <p:nvSpPr>
            <p:cNvPr id="1038" name="テキスト ボックス 1037">
              <a:extLst>
                <a:ext uri="{FF2B5EF4-FFF2-40B4-BE49-F238E27FC236}">
                  <a16:creationId xmlns:a16="http://schemas.microsoft.com/office/drawing/2014/main" id="{560F2382-3D17-F9F7-BA11-5579305A60DA}"/>
                </a:ext>
              </a:extLst>
            </p:cNvPr>
            <p:cNvSpPr txBox="1"/>
            <p:nvPr/>
          </p:nvSpPr>
          <p:spPr>
            <a:xfrm>
              <a:off x="7179673" y="3477206"/>
              <a:ext cx="2121355" cy="236668"/>
            </a:xfrm>
            <a:prstGeom prst="rect">
              <a:avLst/>
            </a:prstGeom>
            <a:noFill/>
          </p:spPr>
          <p:txBody>
            <a:bodyPr wrap="square" rtlCol="0">
              <a:spAutoFit/>
            </a:bodyPr>
            <a:lstStyle/>
            <a:p>
              <a:pPr marL="74080" indent="-74080" defTabSz="380985">
                <a:lnSpc>
                  <a:spcPts val="1200"/>
                </a:lnSpc>
              </a:pPr>
              <a:r>
                <a:rPr kumimoji="1" lang="ja-JP" altLang="en-US" sz="800" dirty="0">
                  <a:solidFill>
                    <a:srgbClr val="00B050"/>
                  </a:solidFill>
                  <a:latin typeface="+mn-ea"/>
                </a:rPr>
                <a:t>*⁷</a:t>
              </a:r>
              <a:r>
                <a:rPr kumimoji="1" lang="ja-JP" altLang="en-US" sz="800" dirty="0">
                  <a:latin typeface="+mn-ea"/>
                </a:rPr>
                <a:t>会員名簿と照合することはありません。</a:t>
              </a:r>
              <a:endParaRPr kumimoji="1" lang="en-US" altLang="ja-JP" sz="800" dirty="0">
                <a:latin typeface="+mn-ea"/>
              </a:endParaRPr>
            </a:p>
          </p:txBody>
        </p:sp>
      </p:grpSp>
    </p:spTree>
    <p:extLst>
      <p:ext uri="{BB962C8B-B14F-4D97-AF65-F5344CB8AC3E}">
        <p14:creationId xmlns:p14="http://schemas.microsoft.com/office/powerpoint/2010/main" val="1558301144"/>
      </p:ext>
    </p:extLst>
  </p:cSld>
  <p:clrMapOvr>
    <a:masterClrMapping/>
  </p:clrMapOvr>
</p:sld>
</file>

<file path=ppt/theme/theme1.xml><?xml version="1.0" encoding="utf-8"?>
<a:theme xmlns:a="http://schemas.openxmlformats.org/drawingml/2006/main" name="ギャラリー">
  <a:themeElements>
    <a:clrScheme name="ギャラリー">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ギャラリー">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ギャラリー">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Office 2013 - 2022 Theme</Template>
  <TotalTime>13345</TotalTime>
  <Words>1097</Words>
  <Application>Microsoft Office PowerPoint</Application>
  <PresentationFormat>画面に合わせる (4:3)</PresentationFormat>
  <Paragraphs>74</Paragraphs>
  <Slides>1</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vt:i4>
      </vt:variant>
    </vt:vector>
  </HeadingPairs>
  <TitlesOfParts>
    <vt:vector size="12" baseType="lpstr">
      <vt:lpstr>AR浪漫明朝体U</vt:lpstr>
      <vt:lpstr>BIZ UDPゴシック</vt:lpstr>
      <vt:lpstr>ＤＦ特太ゴシック体</vt:lpstr>
      <vt:lpstr>HGPｺﾞｼｯｸE</vt:lpstr>
      <vt:lpstr>HGPｺﾞｼｯｸM</vt:lpstr>
      <vt:lpstr>HG丸ｺﾞｼｯｸM-PRO</vt:lpstr>
      <vt:lpstr>游ゴシック Medium</vt:lpstr>
      <vt:lpstr>Arial</vt:lpstr>
      <vt:lpstr>Calibri</vt:lpstr>
      <vt:lpstr>Gill Sans MT</vt:lpstr>
      <vt:lpstr>ギャラリー</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田中 紀子</dc:creator>
  <cp:lastModifiedBy>中村</cp:lastModifiedBy>
  <cp:revision>55</cp:revision>
  <cp:lastPrinted>2025-04-11T05:03:27Z</cp:lastPrinted>
  <dcterms:created xsi:type="dcterms:W3CDTF">2023-09-14T02:06:34Z</dcterms:created>
  <dcterms:modified xsi:type="dcterms:W3CDTF">2025-04-11T05:04:24Z</dcterms:modified>
</cp:coreProperties>
</file>